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76" r:id="rId2"/>
    <p:sldId id="265" r:id="rId3"/>
    <p:sldId id="260" r:id="rId4"/>
    <p:sldId id="274" r:id="rId5"/>
    <p:sldId id="268" r:id="rId6"/>
    <p:sldId id="269" r:id="rId7"/>
    <p:sldId id="271" r:id="rId8"/>
    <p:sldId id="273" r:id="rId9"/>
    <p:sldId id="272" r:id="rId10"/>
    <p:sldId id="270" r:id="rId11"/>
    <p:sldId id="281" r:id="rId12"/>
    <p:sldId id="283" r:id="rId13"/>
    <p:sldId id="280" r:id="rId14"/>
    <p:sldId id="277" r:id="rId15"/>
    <p:sldId id="278" r:id="rId16"/>
    <p:sldId id="279" r:id="rId17"/>
    <p:sldId id="286" r:id="rId18"/>
    <p:sldId id="275" r:id="rId19"/>
    <p:sldId id="28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00FF"/>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234" autoAdjust="0"/>
  </p:normalViewPr>
  <p:slideViewPr>
    <p:cSldViewPr>
      <p:cViewPr>
        <p:scale>
          <a:sx n="86" d="100"/>
          <a:sy n="86" d="100"/>
        </p:scale>
        <p:origin x="-1494" y="-111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E3D39D-DFA8-4F48-8508-C6133E9A233C}" type="datetimeFigureOut">
              <a:rPr lang="en-US" smtClean="0"/>
              <a:t>3/30/2016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5B4676-5AF1-AE47-B1EA-E2A8DC10C87B}" type="slidenum">
              <a:rPr lang="en-US" smtClean="0"/>
              <a:t>‹#›</a:t>
            </a:fld>
            <a:endParaRPr lang="en-US"/>
          </a:p>
        </p:txBody>
      </p:sp>
    </p:spTree>
    <p:extLst>
      <p:ext uri="{BB962C8B-B14F-4D97-AF65-F5344CB8AC3E}">
        <p14:creationId xmlns:p14="http://schemas.microsoft.com/office/powerpoint/2010/main" val="33158233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48A4A6-CC36-CA44-9E42-02244E50406E}" type="datetimeFigureOut">
              <a:rPr lang="en-US" smtClean="0"/>
              <a:t>3/30/2016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C0E2C4-D2A1-A04A-B198-50CF3109D227}" type="slidenum">
              <a:rPr lang="en-US" smtClean="0"/>
              <a:t>‹#›</a:t>
            </a:fld>
            <a:endParaRPr lang="en-US"/>
          </a:p>
        </p:txBody>
      </p:sp>
    </p:spTree>
    <p:extLst>
      <p:ext uri="{BB962C8B-B14F-4D97-AF65-F5344CB8AC3E}">
        <p14:creationId xmlns:p14="http://schemas.microsoft.com/office/powerpoint/2010/main" val="148277761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2B3456-BAFA-4AE5-8D27-777C6CDDE397}"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30 March 2016</a:t>
            </a:r>
            <a:endParaRPr lang="en-US"/>
          </a:p>
        </p:txBody>
      </p:sp>
      <p:sp>
        <p:nvSpPr>
          <p:cNvPr id="6" name="Slide Number Placeholder 5"/>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3412571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ACBB63-05EE-4395-BB70-547FCC8F2589}"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30 March 2016</a:t>
            </a:r>
            <a:endParaRPr lang="en-US"/>
          </a:p>
        </p:txBody>
      </p:sp>
      <p:sp>
        <p:nvSpPr>
          <p:cNvPr id="6" name="Slide Number Placeholder 5"/>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1590579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AEF835-6C32-4C37-9B1C-C9F896758DA9}"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30 March 2016</a:t>
            </a:r>
            <a:endParaRPr lang="en-US"/>
          </a:p>
        </p:txBody>
      </p:sp>
      <p:sp>
        <p:nvSpPr>
          <p:cNvPr id="6" name="Slide Number Placeholder 5"/>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737765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997980-1878-42CA-8569-9BB0111DCD51}"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30 March 2016</a:t>
            </a:r>
            <a:endParaRPr lang="en-US"/>
          </a:p>
        </p:txBody>
      </p:sp>
      <p:sp>
        <p:nvSpPr>
          <p:cNvPr id="6" name="Slide Number Placeholder 5"/>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294391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D93A37-FA80-43EE-9BE5-8218D3F41A21}" type="datetime1">
              <a:rPr lang="en-US" smtClean="0"/>
              <a:t>3/30/2016</a:t>
            </a:fld>
            <a:endParaRPr lang="en-US"/>
          </a:p>
        </p:txBody>
      </p:sp>
      <p:sp>
        <p:nvSpPr>
          <p:cNvPr id="5" name="Footer Placeholder 4"/>
          <p:cNvSpPr>
            <a:spLocks noGrp="1"/>
          </p:cNvSpPr>
          <p:nvPr>
            <p:ph type="ftr" sz="quarter" idx="11"/>
          </p:nvPr>
        </p:nvSpPr>
        <p:spPr/>
        <p:txBody>
          <a:bodyPr/>
          <a:lstStyle/>
          <a:p>
            <a:r>
              <a:rPr lang="en-US" smtClean="0"/>
              <a:t>30 March 2016</a:t>
            </a:r>
            <a:endParaRPr lang="en-US"/>
          </a:p>
        </p:txBody>
      </p:sp>
      <p:sp>
        <p:nvSpPr>
          <p:cNvPr id="6" name="Slide Number Placeholder 5"/>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2840753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068CFA-1204-4B9A-9A6A-F522AD1B018A}"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30 March 2016</a:t>
            </a:r>
            <a:endParaRPr lang="en-US"/>
          </a:p>
        </p:txBody>
      </p:sp>
      <p:sp>
        <p:nvSpPr>
          <p:cNvPr id="7" name="Slide Number Placeholder 6"/>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1602927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A7D0C6-705E-407D-B438-F9DC2FB211D0}" type="datetime1">
              <a:rPr lang="en-US" smtClean="0"/>
              <a:t>3/30/2016</a:t>
            </a:fld>
            <a:endParaRPr lang="en-US"/>
          </a:p>
        </p:txBody>
      </p:sp>
      <p:sp>
        <p:nvSpPr>
          <p:cNvPr id="8" name="Footer Placeholder 7"/>
          <p:cNvSpPr>
            <a:spLocks noGrp="1"/>
          </p:cNvSpPr>
          <p:nvPr>
            <p:ph type="ftr" sz="quarter" idx="11"/>
          </p:nvPr>
        </p:nvSpPr>
        <p:spPr/>
        <p:txBody>
          <a:bodyPr/>
          <a:lstStyle/>
          <a:p>
            <a:r>
              <a:rPr lang="en-US" smtClean="0"/>
              <a:t>30 March 2016</a:t>
            </a:r>
            <a:endParaRPr lang="en-US"/>
          </a:p>
        </p:txBody>
      </p:sp>
      <p:sp>
        <p:nvSpPr>
          <p:cNvPr id="9" name="Slide Number Placeholder 8"/>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532698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56DFB1-80DE-4DA9-9A07-DAA0460E7708}" type="datetime1">
              <a:rPr lang="en-US" smtClean="0"/>
              <a:t>3/30/2016</a:t>
            </a:fld>
            <a:endParaRPr lang="en-US"/>
          </a:p>
        </p:txBody>
      </p:sp>
      <p:sp>
        <p:nvSpPr>
          <p:cNvPr id="4" name="Footer Placeholder 3"/>
          <p:cNvSpPr>
            <a:spLocks noGrp="1"/>
          </p:cNvSpPr>
          <p:nvPr>
            <p:ph type="ftr" sz="quarter" idx="11"/>
          </p:nvPr>
        </p:nvSpPr>
        <p:spPr/>
        <p:txBody>
          <a:bodyPr/>
          <a:lstStyle/>
          <a:p>
            <a:r>
              <a:rPr lang="en-US" smtClean="0"/>
              <a:t>30 March 2016</a:t>
            </a:r>
            <a:endParaRPr lang="en-US"/>
          </a:p>
        </p:txBody>
      </p:sp>
      <p:sp>
        <p:nvSpPr>
          <p:cNvPr id="5" name="Slide Number Placeholder 4"/>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347303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9A4D6F-ADBD-4DF9-A8A5-8FC5B2423B74}" type="datetime1">
              <a:rPr lang="en-US" smtClean="0"/>
              <a:t>3/30/2016</a:t>
            </a:fld>
            <a:endParaRPr lang="en-US"/>
          </a:p>
        </p:txBody>
      </p:sp>
      <p:sp>
        <p:nvSpPr>
          <p:cNvPr id="3" name="Footer Placeholder 2"/>
          <p:cNvSpPr>
            <a:spLocks noGrp="1"/>
          </p:cNvSpPr>
          <p:nvPr>
            <p:ph type="ftr" sz="quarter" idx="11"/>
          </p:nvPr>
        </p:nvSpPr>
        <p:spPr/>
        <p:txBody>
          <a:bodyPr/>
          <a:lstStyle/>
          <a:p>
            <a:r>
              <a:rPr lang="en-US" smtClean="0"/>
              <a:t>30 March 2016</a:t>
            </a:r>
            <a:endParaRPr lang="en-US"/>
          </a:p>
        </p:txBody>
      </p:sp>
      <p:sp>
        <p:nvSpPr>
          <p:cNvPr id="4" name="Slide Number Placeholder 3"/>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2788727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CD4CBB-1C5B-4694-95A9-FE8C9432A893}"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30 March 2016</a:t>
            </a:r>
            <a:endParaRPr lang="en-US"/>
          </a:p>
        </p:txBody>
      </p:sp>
      <p:sp>
        <p:nvSpPr>
          <p:cNvPr id="7" name="Slide Number Placeholder 6"/>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26267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CCA6F-62C5-4383-9438-C646F26D6212}" type="datetime1">
              <a:rPr lang="en-US" smtClean="0"/>
              <a:t>3/30/2016</a:t>
            </a:fld>
            <a:endParaRPr lang="en-US"/>
          </a:p>
        </p:txBody>
      </p:sp>
      <p:sp>
        <p:nvSpPr>
          <p:cNvPr id="6" name="Footer Placeholder 5"/>
          <p:cNvSpPr>
            <a:spLocks noGrp="1"/>
          </p:cNvSpPr>
          <p:nvPr>
            <p:ph type="ftr" sz="quarter" idx="11"/>
          </p:nvPr>
        </p:nvSpPr>
        <p:spPr/>
        <p:txBody>
          <a:bodyPr/>
          <a:lstStyle/>
          <a:p>
            <a:r>
              <a:rPr lang="en-US" smtClean="0"/>
              <a:t>30 March 2016</a:t>
            </a:r>
            <a:endParaRPr lang="en-US"/>
          </a:p>
        </p:txBody>
      </p:sp>
      <p:sp>
        <p:nvSpPr>
          <p:cNvPr id="7" name="Slide Number Placeholder 6"/>
          <p:cNvSpPr>
            <a:spLocks noGrp="1"/>
          </p:cNvSpPr>
          <p:nvPr>
            <p:ph type="sldNum" sz="quarter" idx="12"/>
          </p:nvPr>
        </p:nvSpPr>
        <p:spPr/>
        <p:txBody>
          <a:bodyPr/>
          <a:lstStyle/>
          <a:p>
            <a:fld id="{1D30E913-4939-422B-AE28-67E45B08FA8A}" type="slidenum">
              <a:rPr lang="en-US" smtClean="0"/>
              <a:t>‹#›</a:t>
            </a:fld>
            <a:endParaRPr lang="en-US"/>
          </a:p>
        </p:txBody>
      </p:sp>
    </p:spTree>
    <p:extLst>
      <p:ext uri="{BB962C8B-B14F-4D97-AF65-F5344CB8AC3E}">
        <p14:creationId xmlns:p14="http://schemas.microsoft.com/office/powerpoint/2010/main" val="3878706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805C2-E479-421E-AE38-EDF1C7F8189B}" type="datetime1">
              <a:rPr lang="en-US" smtClean="0"/>
              <a:t>3/30/2016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30 March 2016</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0E913-4939-422B-AE28-67E45B08FA8A}" type="slidenum">
              <a:rPr lang="en-US" smtClean="0"/>
              <a:t>‹#›</a:t>
            </a:fld>
            <a:endParaRPr lang="en-US"/>
          </a:p>
        </p:txBody>
      </p:sp>
    </p:spTree>
    <p:extLst>
      <p:ext uri="{BB962C8B-B14F-4D97-AF65-F5344CB8AC3E}">
        <p14:creationId xmlns:p14="http://schemas.microsoft.com/office/powerpoint/2010/main" val="337178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2.wmf"/><Relationship Id="rId5" Type="http://schemas.openxmlformats.org/officeDocument/2006/relationships/oleObject" Target="../embeddings/oleObject14.bin"/><Relationship Id="rId4" Type="http://schemas.openxmlformats.org/officeDocument/2006/relationships/image" Target="../media/image1.wmf"/></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wmf"/><Relationship Id="rId5" Type="http://schemas.openxmlformats.org/officeDocument/2006/relationships/oleObject" Target="../embeddings/oleObject16.bin"/><Relationship Id="rId4" Type="http://schemas.openxmlformats.org/officeDocument/2006/relationships/image" Target="../media/image1.wmf"/></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oleObject4.bin"/><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image" Target="../media/image3.gif"/><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wmf"/><Relationship Id="rId5" Type="http://schemas.openxmlformats.org/officeDocument/2006/relationships/oleObject" Target="../embeddings/oleObject5.bin"/><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1.wmf"/><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wmf"/><Relationship Id="rId5" Type="http://schemas.openxmlformats.org/officeDocument/2006/relationships/oleObject" Target="../embeddings/oleObject10.bin"/><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wmf"/><Relationship Id="rId5" Type="http://schemas.openxmlformats.org/officeDocument/2006/relationships/oleObject" Target="../embeddings/oleObject12.bin"/><Relationship Id="rId4" Type="http://schemas.openxmlformats.org/officeDocument/2006/relationships/image" Target="../media/image1.wmf"/></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D30E913-4939-422B-AE28-67E45B08FA8A}" type="slidenum">
              <a:rPr lang="en-US" smtClean="0"/>
              <a:t>1</a:t>
            </a:fld>
            <a:endParaRPr lang="en-US"/>
          </a:p>
        </p:txBody>
      </p:sp>
      <p:sp>
        <p:nvSpPr>
          <p:cNvPr id="5"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 name="Object 5"/>
          <p:cNvGraphicFramePr>
            <a:graphicFrameLocks/>
          </p:cNvGraphicFramePr>
          <p:nvPr>
            <p:extLst>
              <p:ext uri="{D42A27DB-BD31-4B8C-83A1-F6EECF244321}">
                <p14:modId xmlns:p14="http://schemas.microsoft.com/office/powerpoint/2010/main" val="3955687009"/>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1134" name="Drawing" r:id="rId3" imgW="723675" imgH="723675" progId="Presentations.Drawing.11">
                  <p:embed/>
                </p:oleObj>
              </mc:Choice>
              <mc:Fallback>
                <p:oleObj name="Drawing" r:id="rId3" imgW="723675" imgH="723675" progId="Presentations.Drawing.11">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6"/>
          <p:cNvGraphicFramePr>
            <a:graphicFrameLocks/>
          </p:cNvGraphicFramePr>
          <p:nvPr>
            <p:extLst>
              <p:ext uri="{D42A27DB-BD31-4B8C-83A1-F6EECF244321}">
                <p14:modId xmlns:p14="http://schemas.microsoft.com/office/powerpoint/2010/main" val="2085029617"/>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1135" name="Drawing" r:id="rId5" imgW="723675" imgH="685530" progId="Presentations.Drawing.11">
                  <p:embed/>
                </p:oleObj>
              </mc:Choice>
              <mc:Fallback>
                <p:oleObj name="Drawing" r:id="rId5" imgW="723675" imgH="685530" progId="Presentations.Drawing.11">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itle 1"/>
          <p:cNvSpPr txBox="1">
            <a:spLocks/>
          </p:cNvSpPr>
          <p:nvPr/>
        </p:nvSpPr>
        <p:spPr>
          <a:xfrm>
            <a:off x="228600" y="1066800"/>
            <a:ext cx="8686800" cy="4191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smtClean="0">
                <a:solidFill>
                  <a:srgbClr val="FF0000"/>
                </a:solidFill>
                <a:latin typeface="Times New Roman" panose="02020603050405020304" pitchFamily="18" charset="0"/>
                <a:cs typeface="Times New Roman" panose="02020603050405020304" pitchFamily="18" charset="0"/>
              </a:rPr>
              <a:t>Briefing on:</a:t>
            </a:r>
          </a:p>
          <a:p>
            <a:endParaRPr lang="en-US" sz="4000" dirty="0" smtClean="0">
              <a:solidFill>
                <a:srgbClr val="0000FF"/>
              </a:solidFill>
              <a:latin typeface="Times New Roman" panose="02020603050405020304" pitchFamily="18" charset="0"/>
              <a:cs typeface="Times New Roman" panose="02020603050405020304" pitchFamily="18" charset="0"/>
            </a:endParaRPr>
          </a:p>
          <a:p>
            <a:r>
              <a:rPr lang="en-US" sz="4000" dirty="0" smtClean="0">
                <a:solidFill>
                  <a:srgbClr val="0000FF"/>
                </a:solidFill>
                <a:latin typeface="Times New Roman" panose="02020603050405020304" pitchFamily="18" charset="0"/>
                <a:cs typeface="Times New Roman" panose="02020603050405020304" pitchFamily="18" charset="0"/>
              </a:rPr>
              <a:t>Operational CFSv2</a:t>
            </a:r>
          </a:p>
          <a:p>
            <a:r>
              <a:rPr lang="en-US" sz="4000" dirty="0" smtClean="0">
                <a:solidFill>
                  <a:srgbClr val="0000FF"/>
                </a:solidFill>
                <a:latin typeface="Times New Roman" panose="02020603050405020304" pitchFamily="18" charset="0"/>
                <a:cs typeface="Times New Roman" panose="02020603050405020304" pitchFamily="18" charset="0"/>
              </a:rPr>
              <a:t>Atlantic Ocean Cold Bias Problem</a:t>
            </a:r>
          </a:p>
          <a:p>
            <a:endParaRPr lang="en-US" sz="2800" dirty="0">
              <a:solidFill>
                <a:srgbClr val="0000FF"/>
              </a:solidFill>
              <a:latin typeface="Times New Roman" panose="02020603050405020304" pitchFamily="18" charset="0"/>
              <a:cs typeface="Times New Roman" panose="02020603050405020304" pitchFamily="18" charset="0"/>
            </a:endParaRPr>
          </a:p>
          <a:p>
            <a:r>
              <a:rPr lang="en-US" sz="2800" dirty="0" smtClean="0">
                <a:solidFill>
                  <a:srgbClr val="FF0000"/>
                </a:solidFill>
                <a:latin typeface="Times New Roman" panose="02020603050405020304" pitchFamily="18" charset="0"/>
                <a:cs typeface="Times New Roman" panose="02020603050405020304" pitchFamily="18" charset="0"/>
              </a:rPr>
              <a:t>The EMC Climate Team</a:t>
            </a:r>
          </a:p>
          <a:p>
            <a:pPr algn="l"/>
            <a:endParaRPr lang="en-US" sz="2800" dirty="0">
              <a:solidFill>
                <a:srgbClr val="0000FF"/>
              </a:solidFill>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597054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10</a:t>
            </a:fld>
            <a:endParaRPr lang="en-US"/>
          </a:p>
        </p:txBody>
      </p:sp>
      <p:sp>
        <p:nvSpPr>
          <p:cNvPr id="5" name="Title 5"/>
          <p:cNvSpPr txBox="1">
            <a:spLocks/>
          </p:cNvSpPr>
          <p:nvPr/>
        </p:nvSpPr>
        <p:spPr>
          <a:xfrm>
            <a:off x="606617" y="0"/>
            <a:ext cx="8229600" cy="51053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solidFill>
                  <a:srgbClr val="3333FF"/>
                </a:solidFill>
                <a:latin typeface="Times New Roman" panose="02020603050405020304" pitchFamily="18" charset="0"/>
                <a:cs typeface="Times New Roman" panose="02020603050405020304" pitchFamily="18" charset="0"/>
              </a:rPr>
              <a:t>CFSv2: </a:t>
            </a:r>
            <a:r>
              <a:rPr lang="en-US" sz="2400" dirty="0">
                <a:solidFill>
                  <a:srgbClr val="3333FF"/>
                </a:solidFill>
                <a:latin typeface="Times New Roman" panose="02020603050405020304" pitchFamily="18" charset="0"/>
                <a:cs typeface="Times New Roman" panose="02020603050405020304" pitchFamily="18" charset="0"/>
              </a:rPr>
              <a:t>1-8 December </a:t>
            </a:r>
            <a:r>
              <a:rPr lang="en-US" sz="2400" dirty="0" smtClean="0">
                <a:solidFill>
                  <a:srgbClr val="3333FF"/>
                </a:solidFill>
                <a:latin typeface="Times New Roman" panose="02020603050405020304" pitchFamily="18" charset="0"/>
                <a:cs typeface="Times New Roman" panose="02020603050405020304" pitchFamily="18" charset="0"/>
              </a:rPr>
              <a:t>2015 Initial conditions</a:t>
            </a:r>
            <a:endParaRPr lang="en-US" sz="2400" dirty="0">
              <a:solidFill>
                <a:srgbClr val="3333FF"/>
              </a:solidFill>
              <a:latin typeface="Times New Roman" panose="02020603050405020304" pitchFamily="18" charset="0"/>
              <a:cs typeface="Times New Roman" panose="02020603050405020304" pitchFamily="18" charset="0"/>
            </a:endParaRPr>
          </a:p>
        </p:txBody>
      </p:sp>
      <p:pic>
        <p:nvPicPr>
          <p:cNvPr id="10" name="Picture 9" descr="nino34.mdl1_ori_40me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828800"/>
            <a:ext cx="4142913" cy="3200400"/>
          </a:xfrm>
          <a:prstGeom prst="rect">
            <a:avLst/>
          </a:prstGeom>
        </p:spPr>
      </p:pic>
      <p:pic>
        <p:nvPicPr>
          <p:cNvPr id="11" name="Picture 10" descr="nino34.2015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828800"/>
            <a:ext cx="4142913" cy="3200400"/>
          </a:xfrm>
          <a:prstGeom prst="rect">
            <a:avLst/>
          </a:prstGeom>
        </p:spPr>
      </p:pic>
      <p:sp>
        <p:nvSpPr>
          <p:cNvPr id="12" name="TextBox 11"/>
          <p:cNvSpPr txBox="1"/>
          <p:nvPr/>
        </p:nvSpPr>
        <p:spPr>
          <a:xfrm>
            <a:off x="1568877" y="1295400"/>
            <a:ext cx="1295098" cy="369332"/>
          </a:xfrm>
          <a:prstGeom prst="rect">
            <a:avLst/>
          </a:prstGeom>
          <a:noFill/>
        </p:spPr>
        <p:txBody>
          <a:bodyPr wrap="none" rtlCol="0">
            <a:spAutoFit/>
          </a:bodyPr>
          <a:lstStyle/>
          <a:p>
            <a:r>
              <a:rPr lang="en-US" dirty="0" smtClean="0"/>
              <a:t>Operational</a:t>
            </a:r>
            <a:endParaRPr lang="en-US" dirty="0"/>
          </a:p>
        </p:txBody>
      </p:sp>
      <p:sp>
        <p:nvSpPr>
          <p:cNvPr id="13" name="TextBox 12"/>
          <p:cNvSpPr txBox="1"/>
          <p:nvPr/>
        </p:nvSpPr>
        <p:spPr>
          <a:xfrm>
            <a:off x="6489594" y="1295400"/>
            <a:ext cx="1423659" cy="369332"/>
          </a:xfrm>
          <a:prstGeom prst="rect">
            <a:avLst/>
          </a:prstGeom>
          <a:noFill/>
        </p:spPr>
        <p:txBody>
          <a:bodyPr wrap="none" rtlCol="0">
            <a:spAutoFit/>
          </a:bodyPr>
          <a:lstStyle/>
          <a:p>
            <a:r>
              <a:rPr lang="en-US" dirty="0" smtClean="0"/>
              <a:t>Experimental</a:t>
            </a:r>
            <a:endParaRPr lang="en-US" dirty="0"/>
          </a:p>
        </p:txBody>
      </p:sp>
      <p:cxnSp>
        <p:nvCxnSpPr>
          <p:cNvPr id="15" name="Straight Connector 14"/>
          <p:cNvCxnSpPr/>
          <p:nvPr/>
        </p:nvCxnSpPr>
        <p:spPr>
          <a:xfrm>
            <a:off x="5334000" y="3429000"/>
            <a:ext cx="32004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153139" y="3886200"/>
            <a:ext cx="980461" cy="369332"/>
          </a:xfrm>
          <a:prstGeom prst="rect">
            <a:avLst/>
          </a:prstGeom>
          <a:noFill/>
        </p:spPr>
        <p:txBody>
          <a:bodyPr wrap="none" rtlCol="0">
            <a:spAutoFit/>
          </a:bodyPr>
          <a:lstStyle/>
          <a:p>
            <a:r>
              <a:rPr lang="en-US" dirty="0"/>
              <a:t>z</a:t>
            </a:r>
            <a:r>
              <a:rPr lang="en-US" dirty="0" smtClean="0"/>
              <a:t>ero line</a:t>
            </a:r>
            <a:endParaRPr lang="en-US" dirty="0"/>
          </a:p>
        </p:txBody>
      </p:sp>
      <p:cxnSp>
        <p:nvCxnSpPr>
          <p:cNvPr id="18" name="Straight Arrow Connector 17"/>
          <p:cNvCxnSpPr/>
          <p:nvPr/>
        </p:nvCxnSpPr>
        <p:spPr>
          <a:xfrm flipH="1">
            <a:off x="1069766" y="4191000"/>
            <a:ext cx="490231"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Line 4"/>
          <p:cNvSpPr>
            <a:spLocks noChangeShapeType="1"/>
          </p:cNvSpPr>
          <p:nvPr/>
        </p:nvSpPr>
        <p:spPr bwMode="auto">
          <a:xfrm>
            <a:off x="228600" y="5334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Footer Placeholder 2"/>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13232299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11</a:t>
            </a:fld>
            <a:endParaRPr lang="en-US"/>
          </a:p>
        </p:txBody>
      </p:sp>
      <p:sp>
        <p:nvSpPr>
          <p:cNvPr id="4" name="Rectangle 3"/>
          <p:cNvSpPr/>
          <p:nvPr/>
        </p:nvSpPr>
        <p:spPr>
          <a:xfrm>
            <a:off x="304800" y="152936"/>
            <a:ext cx="8686800" cy="6247864"/>
          </a:xfrm>
          <a:prstGeom prst="rect">
            <a:avLst/>
          </a:prstGeom>
          <a:ln>
            <a:solidFill>
              <a:srgbClr val="3333FF"/>
            </a:solidFill>
          </a:ln>
        </p:spPr>
        <p:txBody>
          <a:bodyPr wrap="square">
            <a:spAutoFit/>
          </a:bodyPr>
          <a:lstStyle/>
          <a:p>
            <a:r>
              <a:rPr lang="en-US" sz="1600" dirty="0"/>
              <a:t>NOUS41 KWBC XXXXXX </a:t>
            </a:r>
          </a:p>
          <a:p>
            <a:r>
              <a:rPr lang="en-US" sz="1600" dirty="0"/>
              <a:t>PNSWSH </a:t>
            </a:r>
          </a:p>
          <a:p>
            <a:r>
              <a:rPr lang="en-US" sz="1600" dirty="0"/>
              <a:t>  </a:t>
            </a:r>
          </a:p>
          <a:p>
            <a:r>
              <a:rPr lang="en-US" sz="1600" b="1" dirty="0"/>
              <a:t>Technical Implementation Notice </a:t>
            </a:r>
            <a:r>
              <a:rPr lang="en-US" sz="1600" dirty="0"/>
              <a:t>XX-XX </a:t>
            </a:r>
          </a:p>
          <a:p>
            <a:r>
              <a:rPr lang="en-US" sz="1600" dirty="0"/>
              <a:t>National Weather Service Headquarters Washington DC </a:t>
            </a:r>
          </a:p>
          <a:p>
            <a:r>
              <a:rPr lang="en-US" sz="1600" dirty="0"/>
              <a:t>XXX PM EDT Fri Mar 25, 2016 </a:t>
            </a:r>
          </a:p>
          <a:p>
            <a:r>
              <a:rPr lang="en-US" sz="1600" dirty="0"/>
              <a:t>  </a:t>
            </a:r>
          </a:p>
          <a:p>
            <a:r>
              <a:rPr lang="en-US" sz="1600" dirty="0"/>
              <a:t>To:       Subscribers: </a:t>
            </a:r>
          </a:p>
          <a:p>
            <a:r>
              <a:rPr lang="en-US" sz="1600" dirty="0"/>
              <a:t>          -NOAA Weather Wire Service </a:t>
            </a:r>
          </a:p>
          <a:p>
            <a:r>
              <a:rPr lang="en-US" sz="1600" dirty="0"/>
              <a:t>          -Emergency Managers Weather Information Network </a:t>
            </a:r>
          </a:p>
          <a:p>
            <a:r>
              <a:rPr lang="en-US" sz="1600" dirty="0"/>
              <a:t>          -NOAAPORT </a:t>
            </a:r>
          </a:p>
          <a:p>
            <a:r>
              <a:rPr lang="en-US" sz="1600" dirty="0"/>
              <a:t>          -Other NWS Partners, Users and Employees </a:t>
            </a:r>
          </a:p>
          <a:p>
            <a:r>
              <a:rPr lang="en-US" sz="1600" dirty="0"/>
              <a:t>  </a:t>
            </a:r>
          </a:p>
          <a:p>
            <a:r>
              <a:rPr lang="en-US" sz="1600" dirty="0"/>
              <a:t>From:     Tim McClung </a:t>
            </a:r>
          </a:p>
          <a:p>
            <a:r>
              <a:rPr lang="en-US" sz="1600" dirty="0"/>
              <a:t>          Chief Operating Officer</a:t>
            </a:r>
          </a:p>
          <a:p>
            <a:r>
              <a:rPr lang="en-US" sz="1600" dirty="0"/>
              <a:t>          NWS Office of Science and Technology Integration</a:t>
            </a:r>
          </a:p>
          <a:p>
            <a:r>
              <a:rPr lang="en-US" sz="1600" dirty="0"/>
              <a:t>  </a:t>
            </a:r>
          </a:p>
          <a:p>
            <a:r>
              <a:rPr lang="en-US" sz="1600" dirty="0"/>
              <a:t>Subject:  </a:t>
            </a:r>
            <a:r>
              <a:rPr lang="en-US" sz="1600" b="1" dirty="0"/>
              <a:t>Reset of ocean initial conditions in the operational Climate Forecast System version 2 (CFSv2) to remove Atlantic Ocean cold </a:t>
            </a:r>
            <a:r>
              <a:rPr lang="en-US" sz="1600" b="1" dirty="0" smtClean="0"/>
              <a:t>bias</a:t>
            </a:r>
          </a:p>
          <a:p>
            <a:endParaRPr lang="en-US" sz="1600" b="1" dirty="0"/>
          </a:p>
          <a:p>
            <a:r>
              <a:rPr lang="en-US" sz="1600" dirty="0"/>
              <a:t>Beginning with the </a:t>
            </a:r>
            <a:r>
              <a:rPr lang="en-US" sz="1600" b="1" dirty="0"/>
              <a:t>0600 Coordinated Universal Time (UTC) model run on Monday, March 28, 2016</a:t>
            </a:r>
            <a:r>
              <a:rPr lang="en-US" sz="1600" dirty="0"/>
              <a:t>, the National Centers for Environmental Prediction (NCEP) Central Operations will implement a fix to the Global Ocean Data Assimilation System used in the Climate Forecast System (CFSv2).  This fix is expected to remove an erroneous cold anomaly in the equatorial and South Atlantic Ocean </a:t>
            </a:r>
            <a:r>
              <a:rPr lang="en-US" sz="1600" dirty="0" smtClean="0"/>
              <a:t>temperature</a:t>
            </a:r>
            <a:r>
              <a:rPr lang="en-US" sz="1600" dirty="0"/>
              <a:t>.</a:t>
            </a:r>
            <a:r>
              <a:rPr lang="en-US" sz="1600" dirty="0" smtClean="0"/>
              <a:t> </a:t>
            </a:r>
            <a:endParaRPr lang="en-US" sz="1600" dirty="0"/>
          </a:p>
        </p:txBody>
      </p:sp>
    </p:spTree>
    <p:extLst>
      <p:ext uri="{BB962C8B-B14F-4D97-AF65-F5344CB8AC3E}">
        <p14:creationId xmlns:p14="http://schemas.microsoft.com/office/powerpoint/2010/main" val="600538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12</a:t>
            </a:fld>
            <a:endParaRPr lang="en-US"/>
          </a:p>
        </p:txBody>
      </p:sp>
      <p:sp>
        <p:nvSpPr>
          <p:cNvPr id="4" name="Rectangle 3"/>
          <p:cNvSpPr/>
          <p:nvPr/>
        </p:nvSpPr>
        <p:spPr>
          <a:xfrm>
            <a:off x="304800" y="1917918"/>
            <a:ext cx="8686800" cy="3046988"/>
          </a:xfrm>
          <a:prstGeom prst="rect">
            <a:avLst/>
          </a:prstGeom>
        </p:spPr>
        <p:txBody>
          <a:bodyPr wrap="square">
            <a:spAutoFit/>
          </a:bodyPr>
          <a:lstStyle/>
          <a:p>
            <a:r>
              <a:rPr lang="en-US" dirty="0" smtClean="0"/>
              <a:t>However, due to a glitch in the implementation on Monday March 28, </a:t>
            </a:r>
            <a:endParaRPr lang="en-US" dirty="0"/>
          </a:p>
          <a:p>
            <a:r>
              <a:rPr lang="en-US" dirty="0"/>
              <a:t>  </a:t>
            </a:r>
            <a:r>
              <a:rPr lang="en-US" dirty="0" smtClean="0"/>
              <a:t>    </a:t>
            </a:r>
            <a:endParaRPr lang="en-US" dirty="0"/>
          </a:p>
          <a:p>
            <a:r>
              <a:rPr lang="en-US" sz="2000" b="1" dirty="0">
                <a:solidFill>
                  <a:srgbClr val="FF0000"/>
                </a:solidFill>
                <a:latin typeface="Times New Roman" panose="02020603050405020304" pitchFamily="18" charset="0"/>
                <a:cs typeface="Times New Roman" panose="02020603050405020304" pitchFamily="18" charset="0"/>
              </a:rPr>
              <a:t>Beginning with the </a:t>
            </a:r>
            <a:r>
              <a:rPr lang="en-US" sz="2000" b="1" dirty="0" smtClean="0">
                <a:solidFill>
                  <a:srgbClr val="FF0000"/>
                </a:solidFill>
                <a:latin typeface="Times New Roman" panose="02020603050405020304" pitchFamily="18" charset="0"/>
                <a:cs typeface="Times New Roman" panose="02020603050405020304" pitchFamily="18" charset="0"/>
              </a:rPr>
              <a:t>0600 UTC </a:t>
            </a:r>
            <a:r>
              <a:rPr lang="en-US" sz="2000" b="1" dirty="0">
                <a:solidFill>
                  <a:srgbClr val="FF0000"/>
                </a:solidFill>
                <a:latin typeface="Times New Roman" panose="02020603050405020304" pitchFamily="18" charset="0"/>
                <a:cs typeface="Times New Roman" panose="02020603050405020304" pitchFamily="18" charset="0"/>
              </a:rPr>
              <a:t>model run on </a:t>
            </a:r>
            <a:r>
              <a:rPr lang="en-US" sz="2000" b="1" dirty="0" smtClean="0">
                <a:solidFill>
                  <a:srgbClr val="FF0000"/>
                </a:solidFill>
                <a:latin typeface="Times New Roman" panose="02020603050405020304" pitchFamily="18" charset="0"/>
                <a:cs typeface="Times New Roman" panose="02020603050405020304" pitchFamily="18" charset="0"/>
              </a:rPr>
              <a:t>Tuesday, </a:t>
            </a:r>
            <a:r>
              <a:rPr lang="en-US" sz="2000" b="1" dirty="0">
                <a:solidFill>
                  <a:srgbClr val="FF0000"/>
                </a:solidFill>
                <a:latin typeface="Times New Roman" panose="02020603050405020304" pitchFamily="18" charset="0"/>
                <a:cs typeface="Times New Roman" panose="02020603050405020304" pitchFamily="18" charset="0"/>
              </a:rPr>
              <a:t>March </a:t>
            </a:r>
            <a:r>
              <a:rPr lang="en-US" sz="2000" b="1" dirty="0" smtClean="0">
                <a:solidFill>
                  <a:srgbClr val="FF0000"/>
                </a:solidFill>
                <a:latin typeface="Times New Roman" panose="02020603050405020304" pitchFamily="18" charset="0"/>
                <a:cs typeface="Times New Roman" panose="02020603050405020304" pitchFamily="18" charset="0"/>
              </a:rPr>
              <a:t>29, </a:t>
            </a:r>
            <a:r>
              <a:rPr lang="en-US" sz="2000" b="1" dirty="0">
                <a:solidFill>
                  <a:srgbClr val="FF0000"/>
                </a:solidFill>
                <a:latin typeface="Times New Roman" panose="02020603050405020304" pitchFamily="18" charset="0"/>
                <a:cs typeface="Times New Roman" panose="02020603050405020304" pitchFamily="18" charset="0"/>
              </a:rPr>
              <a:t>2016,</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National Centers for Environmental Prediction (NCEP) Central Operations </a:t>
            </a:r>
            <a:r>
              <a:rPr lang="en-US" sz="2000" dirty="0" smtClean="0">
                <a:latin typeface="Times New Roman" panose="02020603050405020304" pitchFamily="18" charset="0"/>
                <a:cs typeface="Times New Roman" panose="02020603050405020304" pitchFamily="18" charset="0"/>
              </a:rPr>
              <a:t>implemented </a:t>
            </a:r>
            <a:r>
              <a:rPr lang="en-US" sz="2000" dirty="0">
                <a:latin typeface="Times New Roman" panose="02020603050405020304" pitchFamily="18" charset="0"/>
                <a:cs typeface="Times New Roman" panose="02020603050405020304" pitchFamily="18" charset="0"/>
              </a:rPr>
              <a:t>a fix to the Global Ocean Data Assimilation System used in the Climate Forecast System (CFSv2). </a:t>
            </a: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This </a:t>
            </a:r>
            <a:r>
              <a:rPr lang="en-US" sz="2000" dirty="0">
                <a:latin typeface="Times New Roman" panose="02020603050405020304" pitchFamily="18" charset="0"/>
                <a:cs typeface="Times New Roman" panose="02020603050405020304" pitchFamily="18" charset="0"/>
              </a:rPr>
              <a:t>fix </a:t>
            </a:r>
            <a:r>
              <a:rPr lang="en-US" sz="2000" dirty="0" smtClean="0">
                <a:latin typeface="Times New Roman" panose="02020603050405020304" pitchFamily="18" charset="0"/>
                <a:cs typeface="Times New Roman" panose="02020603050405020304" pitchFamily="18" charset="0"/>
              </a:rPr>
              <a:t>has removed </a:t>
            </a:r>
            <a:r>
              <a:rPr lang="en-US" sz="2000" dirty="0">
                <a:latin typeface="Times New Roman" panose="02020603050405020304" pitchFamily="18" charset="0"/>
                <a:cs typeface="Times New Roman" panose="02020603050405020304" pitchFamily="18" charset="0"/>
              </a:rPr>
              <a:t>an erroneous cold anomaly in the equatorial and South Atlantic Ocean temperature</a:t>
            </a:r>
            <a:r>
              <a:rPr lang="en-US" sz="2000" b="1" dirty="0">
                <a:latin typeface="Times New Roman" panose="02020603050405020304" pitchFamily="18" charset="0"/>
                <a:cs typeface="Times New Roman" panose="02020603050405020304" pitchFamily="18" charset="0"/>
              </a:rPr>
              <a:t>.</a:t>
            </a:r>
          </a:p>
          <a:p>
            <a:endParaRPr lang="en-US" sz="1600" dirty="0"/>
          </a:p>
        </p:txBody>
      </p:sp>
      <p:sp>
        <p:nvSpPr>
          <p:cNvPr id="5" name="Line 4"/>
          <p:cNvSpPr>
            <a:spLocks noChangeShapeType="1"/>
          </p:cNvSpPr>
          <p:nvPr/>
        </p:nvSpPr>
        <p:spPr bwMode="auto">
          <a:xfrm>
            <a:off x="228600" y="11430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 name="Object 5"/>
          <p:cNvGraphicFramePr>
            <a:graphicFrameLocks/>
          </p:cNvGraphicFramePr>
          <p:nvPr>
            <p:extLst>
              <p:ext uri="{D42A27DB-BD31-4B8C-83A1-F6EECF244321}">
                <p14:modId xmlns:p14="http://schemas.microsoft.com/office/powerpoint/2010/main" val="1961447108"/>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13353" name="Drawing" r:id="rId3" imgW="723675" imgH="723675" progId="Presentations.Drawing.11">
                  <p:embed/>
                </p:oleObj>
              </mc:Choice>
              <mc:Fallback>
                <p:oleObj name="Drawing" r:id="rId3" imgW="723675" imgH="723675" progId="Presentations.Drawing.11">
                  <p:embed/>
                  <p:pic>
                    <p:nvPicPr>
                      <p:cNvPr id="0" name="Object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6"/>
          <p:cNvGraphicFramePr>
            <a:graphicFrameLocks/>
          </p:cNvGraphicFramePr>
          <p:nvPr>
            <p:extLst>
              <p:ext uri="{D42A27DB-BD31-4B8C-83A1-F6EECF244321}">
                <p14:modId xmlns:p14="http://schemas.microsoft.com/office/powerpoint/2010/main" val="1993338980"/>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13354" name="Drawing" r:id="rId5" imgW="723675" imgH="685530" progId="Presentations.Drawing.11">
                  <p:embed/>
                </p:oleObj>
              </mc:Choice>
              <mc:Fallback>
                <p:oleObj name="Drawing" r:id="rId5" imgW="723675" imgH="685530" progId="Presentations.Drawing.11">
                  <p:embed/>
                  <p:pic>
                    <p:nvPicPr>
                      <p:cNvPr id="0" name="Object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2133600" y="329625"/>
            <a:ext cx="4953000" cy="461665"/>
          </a:xfrm>
          <a:prstGeom prst="rect">
            <a:avLst/>
          </a:prstGeom>
          <a:noFill/>
        </p:spPr>
        <p:txBody>
          <a:bodyPr wrap="square" rtlCol="0">
            <a:spAutoFit/>
          </a:bodyPr>
          <a:lstStyle/>
          <a:p>
            <a:r>
              <a:rPr lang="en-US" sz="2400" dirty="0" smtClean="0">
                <a:solidFill>
                  <a:srgbClr val="3333FF"/>
                </a:solidFill>
                <a:latin typeface="Times New Roman" panose="02020603050405020304" pitchFamily="18" charset="0"/>
                <a:cs typeface="Times New Roman" panose="02020603050405020304" pitchFamily="18" charset="0"/>
              </a:rPr>
              <a:t>Operational Implementation of  the fix</a:t>
            </a:r>
            <a:endParaRPr lang="en-US" sz="2400" dirty="0">
              <a:solidFill>
                <a:srgbClr val="3333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765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63782" y="685800"/>
            <a:ext cx="5314286" cy="5817515"/>
            <a:chOff x="1828800" y="914400"/>
            <a:chExt cx="5314286" cy="5817515"/>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914400"/>
              <a:ext cx="5314286" cy="284571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3886200"/>
              <a:ext cx="5314286" cy="2845715"/>
            </a:xfrm>
            <a:prstGeom prst="rect">
              <a:avLst/>
            </a:prstGeom>
          </p:spPr>
        </p:pic>
        <p:sp>
          <p:nvSpPr>
            <p:cNvPr id="6" name="Rectangle 5"/>
            <p:cNvSpPr/>
            <p:nvPr/>
          </p:nvSpPr>
          <p:spPr>
            <a:xfrm>
              <a:off x="2209800" y="4050792"/>
              <a:ext cx="457200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a:off x="2051625" y="157141"/>
            <a:ext cx="4876143" cy="369332"/>
          </a:xfrm>
          <a:prstGeom prst="rect">
            <a:avLst/>
          </a:prstGeom>
          <a:noFill/>
        </p:spPr>
        <p:txBody>
          <a:bodyPr wrap="none" rtlCol="0">
            <a:spAutoFit/>
          </a:bodyPr>
          <a:lstStyle/>
          <a:p>
            <a:r>
              <a:rPr lang="en-US" dirty="0" smtClean="0"/>
              <a:t>CFS analysis     Equatorial section   March 29, 2016</a:t>
            </a:r>
            <a:endParaRPr lang="en-US" dirty="0"/>
          </a:p>
        </p:txBody>
      </p:sp>
      <p:sp>
        <p:nvSpPr>
          <p:cNvPr id="9" name="TextBox 8"/>
          <p:cNvSpPr txBox="1"/>
          <p:nvPr/>
        </p:nvSpPr>
        <p:spPr>
          <a:xfrm>
            <a:off x="6781800" y="1295400"/>
            <a:ext cx="1770292" cy="1754326"/>
          </a:xfrm>
          <a:prstGeom prst="rect">
            <a:avLst/>
          </a:prstGeom>
          <a:noFill/>
        </p:spPr>
        <p:txBody>
          <a:bodyPr wrap="none" rtlCol="0">
            <a:spAutoFit/>
          </a:bodyPr>
          <a:lstStyle/>
          <a:p>
            <a:pPr algn="ctr"/>
            <a:r>
              <a:rPr lang="en-US" dirty="0" smtClean="0"/>
              <a:t>06Z transplanted</a:t>
            </a:r>
          </a:p>
          <a:p>
            <a:pPr algn="ctr"/>
            <a:r>
              <a:rPr lang="en-US" dirty="0" smtClean="0"/>
              <a:t>GODAS analysis</a:t>
            </a:r>
          </a:p>
          <a:p>
            <a:pPr algn="ctr"/>
            <a:r>
              <a:rPr lang="en-US" dirty="0" smtClean="0"/>
              <a:t>minus</a:t>
            </a:r>
          </a:p>
          <a:p>
            <a:pPr algn="ctr"/>
            <a:r>
              <a:rPr lang="en-US" dirty="0" smtClean="0"/>
              <a:t>00Z CFS analysis</a:t>
            </a:r>
          </a:p>
          <a:p>
            <a:pPr algn="ctr"/>
            <a:endParaRPr lang="en-US" dirty="0" smtClean="0"/>
          </a:p>
          <a:p>
            <a:pPr algn="ctr"/>
            <a:r>
              <a:rPr lang="en-US" dirty="0" err="1" smtClean="0"/>
              <a:t>c.i.</a:t>
            </a:r>
            <a:r>
              <a:rPr lang="en-US" dirty="0" smtClean="0"/>
              <a:t> = 1.0</a:t>
            </a:r>
            <a:r>
              <a:rPr lang="en-US" baseline="30000" dirty="0" smtClean="0"/>
              <a:t>o</a:t>
            </a:r>
            <a:r>
              <a:rPr lang="en-US" dirty="0" smtClean="0"/>
              <a:t>C</a:t>
            </a:r>
            <a:endParaRPr lang="en-US" dirty="0"/>
          </a:p>
        </p:txBody>
      </p:sp>
      <p:sp>
        <p:nvSpPr>
          <p:cNvPr id="10" name="TextBox 9"/>
          <p:cNvSpPr txBox="1"/>
          <p:nvPr/>
        </p:nvSpPr>
        <p:spPr>
          <a:xfrm>
            <a:off x="6882753" y="4267200"/>
            <a:ext cx="1770292" cy="1754326"/>
          </a:xfrm>
          <a:prstGeom prst="rect">
            <a:avLst/>
          </a:prstGeom>
          <a:noFill/>
        </p:spPr>
        <p:txBody>
          <a:bodyPr wrap="none" rtlCol="0">
            <a:spAutoFit/>
          </a:bodyPr>
          <a:lstStyle/>
          <a:p>
            <a:pPr algn="ctr"/>
            <a:r>
              <a:rPr lang="en-US" dirty="0" smtClean="0"/>
              <a:t>12Z CFS analysis</a:t>
            </a:r>
          </a:p>
          <a:p>
            <a:pPr algn="ctr"/>
            <a:r>
              <a:rPr lang="en-US" dirty="0" smtClean="0"/>
              <a:t>minus</a:t>
            </a:r>
          </a:p>
          <a:p>
            <a:pPr algn="ctr"/>
            <a:r>
              <a:rPr lang="en-US" dirty="0" smtClean="0"/>
              <a:t>06Z transplanted</a:t>
            </a:r>
          </a:p>
          <a:p>
            <a:pPr algn="ctr"/>
            <a:r>
              <a:rPr lang="en-US" dirty="0" smtClean="0"/>
              <a:t>GODAS analysis</a:t>
            </a:r>
          </a:p>
          <a:p>
            <a:pPr algn="ctr"/>
            <a:endParaRPr lang="en-US" dirty="0" smtClean="0"/>
          </a:p>
          <a:p>
            <a:pPr algn="ctr"/>
            <a:r>
              <a:rPr lang="en-US" dirty="0" err="1" smtClean="0"/>
              <a:t>c.i.</a:t>
            </a:r>
            <a:r>
              <a:rPr lang="en-US" dirty="0" smtClean="0"/>
              <a:t> = 0.1</a:t>
            </a:r>
            <a:r>
              <a:rPr lang="en-US" baseline="30000" dirty="0" smtClean="0"/>
              <a:t>o</a:t>
            </a:r>
            <a:r>
              <a:rPr lang="en-US" dirty="0" smtClean="0"/>
              <a:t>C</a:t>
            </a:r>
            <a:endParaRPr lang="en-US" dirty="0"/>
          </a:p>
        </p:txBody>
      </p:sp>
    </p:spTree>
    <p:extLst>
      <p:ext uri="{BB962C8B-B14F-4D97-AF65-F5344CB8AC3E}">
        <p14:creationId xmlns:p14="http://schemas.microsoft.com/office/powerpoint/2010/main" val="2586793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14</a:t>
            </a:fld>
            <a:endParaRPr lang="en-US"/>
          </a:p>
        </p:txBody>
      </p:sp>
      <p:pic>
        <p:nvPicPr>
          <p:cNvPr id="10242" name="Picture 2" descr="http://www.emc.ncep.noaa.gov/gmb/ssaha/misc/diff.5m.12z.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704850"/>
            <a:ext cx="6858000"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3494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15</a:t>
            </a:fld>
            <a:endParaRPr lang="en-US"/>
          </a:p>
        </p:txBody>
      </p:sp>
      <p:pic>
        <p:nvPicPr>
          <p:cNvPr id="11266" name="Picture 2" descr="http://www.emc.ncep.noaa.gov/gmb/ssaha/misc/vdiff.12s.12z.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162050"/>
            <a:ext cx="6858000"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996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16</a:t>
            </a:fld>
            <a:endParaRPr lang="en-US"/>
          </a:p>
        </p:txBody>
      </p:sp>
      <p:pic>
        <p:nvPicPr>
          <p:cNvPr id="12290" name="Picture 2" descr="http://www.emc.ncep.noaa.gov/gmb/ssaha/misc/vdiff.eq.12z.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085850"/>
            <a:ext cx="6858000" cy="523875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ftp://ftp.emc.ncep.noaa.gov/NCAR_TMP/cfs_month/ocn_sst/diff_NmO.sst.201701.png"/>
          <p:cNvSpPr>
            <a:spLocks noChangeAspect="1" noChangeArrowheads="1"/>
          </p:cNvSpPr>
          <p:nvPr/>
        </p:nvSpPr>
        <p:spPr bwMode="auto">
          <a:xfrm>
            <a:off x="155575" y="-2605088"/>
            <a:ext cx="7019925" cy="5429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34920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17</a:t>
            </a:fld>
            <a:endParaRPr lang="en-US"/>
          </a:p>
        </p:txBody>
      </p:sp>
      <p:pic>
        <p:nvPicPr>
          <p:cNvPr id="5" name="Picture 4" descr="ocnsst_NmO.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 y="0"/>
            <a:ext cx="8877670" cy="6858000"/>
          </a:xfrm>
          <a:prstGeom prst="rect">
            <a:avLst/>
          </a:prstGeom>
        </p:spPr>
      </p:pic>
    </p:spTree>
    <p:extLst>
      <p:ext uri="{BB962C8B-B14F-4D97-AF65-F5344CB8AC3E}">
        <p14:creationId xmlns:p14="http://schemas.microsoft.com/office/powerpoint/2010/main" val="349017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18</a:t>
            </a:fld>
            <a:endParaRPr lang="en-US"/>
          </a:p>
        </p:txBody>
      </p:sp>
      <p:sp>
        <p:nvSpPr>
          <p:cNvPr id="3" name="Rectangle 2"/>
          <p:cNvSpPr/>
          <p:nvPr/>
        </p:nvSpPr>
        <p:spPr>
          <a:xfrm>
            <a:off x="381000" y="1295400"/>
            <a:ext cx="8229600" cy="5078313"/>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cold spots in the </a:t>
            </a:r>
            <a:r>
              <a:rPr lang="en-US" dirty="0" smtClean="0">
                <a:latin typeface="Times New Roman" panose="02020603050405020304" pitchFamily="18" charset="0"/>
                <a:cs typeface="Times New Roman" panose="02020603050405020304" pitchFamily="18" charset="0"/>
              </a:rPr>
              <a:t>CFSv2 </a:t>
            </a:r>
            <a:r>
              <a:rPr lang="en-US" dirty="0">
                <a:latin typeface="Times New Roman" panose="02020603050405020304" pitchFamily="18" charset="0"/>
                <a:cs typeface="Times New Roman" panose="02020603050405020304" pitchFamily="18" charset="0"/>
              </a:rPr>
              <a:t>appear in the equatorial zone both north and south of the equator.  The increased resolution in the equatorial zone </a:t>
            </a:r>
            <a:r>
              <a:rPr lang="en-US" dirty="0" smtClean="0">
                <a:latin typeface="Times New Roman" panose="02020603050405020304" pitchFamily="18" charset="0"/>
                <a:cs typeface="Times New Roman" panose="02020603050405020304" pitchFamily="18" charset="0"/>
              </a:rPr>
              <a:t>(0.25</a:t>
            </a:r>
            <a:r>
              <a:rPr lang="en-US" baseline="30000" dirty="0" smtClean="0">
                <a:latin typeface="Times New Roman" panose="02020603050405020304" pitchFamily="18" charset="0"/>
                <a:cs typeface="Times New Roman" panose="02020603050405020304" pitchFamily="18" charset="0"/>
              </a:rPr>
              <a:t>o</a:t>
            </a:r>
            <a:r>
              <a:rPr lang="en-US" dirty="0" smtClean="0">
                <a:latin typeface="Times New Roman" panose="02020603050405020304" pitchFamily="18" charset="0"/>
                <a:cs typeface="Times New Roman" panose="02020603050405020304" pitchFamily="18" charset="0"/>
              </a:rPr>
              <a:t>) means </a:t>
            </a:r>
            <a:r>
              <a:rPr lang="en-US" dirty="0">
                <a:latin typeface="Times New Roman" panose="02020603050405020304" pitchFamily="18" charset="0"/>
                <a:cs typeface="Times New Roman" panose="02020603050405020304" pitchFamily="18" charset="0"/>
              </a:rPr>
              <a:t>the model is "eddy permitting" but not "eddy resolving". That part of the western Atlantic is particularly energetic. </a:t>
            </a:r>
            <a:r>
              <a:rPr lang="en-US" dirty="0" smtClean="0">
                <a:latin typeface="Times New Roman" panose="02020603050405020304" pitchFamily="18" charset="0"/>
                <a:cs typeface="Times New Roman" panose="02020603050405020304" pitchFamily="18" charset="0"/>
              </a:rPr>
              <a:t>Therefore, the </a:t>
            </a:r>
            <a:r>
              <a:rPr lang="en-US" dirty="0">
                <a:latin typeface="Times New Roman" panose="02020603050405020304" pitchFamily="18" charset="0"/>
                <a:cs typeface="Times New Roman" panose="02020603050405020304" pitchFamily="18" charset="0"/>
              </a:rPr>
              <a:t>model produces a lot of eddies there that have no exact correspondence in the real world as observed by the profile data. As a </a:t>
            </a:r>
            <a:r>
              <a:rPr lang="en-US" dirty="0" smtClean="0">
                <a:latin typeface="Times New Roman" panose="02020603050405020304" pitchFamily="18" charset="0"/>
                <a:cs typeface="Times New Roman" panose="02020603050405020304" pitchFamily="18" charset="0"/>
              </a:rPr>
              <a:t>consequence, </a:t>
            </a:r>
            <a:r>
              <a:rPr lang="en-US" dirty="0">
                <a:latin typeface="Times New Roman" panose="02020603050405020304" pitchFamily="18" charset="0"/>
                <a:cs typeface="Times New Roman" panose="02020603050405020304" pitchFamily="18" charset="0"/>
              </a:rPr>
              <a:t>the assimilation in that area produces noise rather than a </a:t>
            </a:r>
            <a:r>
              <a:rPr lang="en-US" dirty="0" smtClean="0">
                <a:latin typeface="Times New Roman" panose="02020603050405020304" pitchFamily="18" charset="0"/>
                <a:cs typeface="Times New Roman" panose="02020603050405020304" pitchFamily="18" charset="0"/>
              </a:rPr>
              <a:t>correction and grows both spatially and temporally.</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An emergency fix is to re-initialize the CFSv2 by replacing the ocean initial states with those from an off-line GODAS, in which a weak </a:t>
            </a:r>
            <a:r>
              <a:rPr lang="en-US" dirty="0">
                <a:latin typeface="Times New Roman" panose="02020603050405020304" pitchFamily="18" charset="0"/>
                <a:cs typeface="Times New Roman" panose="02020603050405020304" pitchFamily="18" charset="0"/>
              </a:rPr>
              <a:t>relaxation to climatology (the NODC WOD09) </a:t>
            </a:r>
            <a:r>
              <a:rPr lang="en-US" dirty="0" smtClean="0">
                <a:latin typeface="Times New Roman" panose="02020603050405020304" pitchFamily="18" charset="0"/>
                <a:cs typeface="Times New Roman" panose="02020603050405020304" pitchFamily="18" charset="0"/>
              </a:rPr>
              <a:t>has been introduced, to </a:t>
            </a:r>
            <a:r>
              <a:rPr lang="en-US" dirty="0">
                <a:latin typeface="Times New Roman" panose="02020603050405020304" pitchFamily="18" charset="0"/>
                <a:cs typeface="Times New Roman" panose="02020603050405020304" pitchFamily="18" charset="0"/>
              </a:rPr>
              <a:t>control the noise</a:t>
            </a:r>
            <a:r>
              <a:rPr lang="en-US" dirty="0" smtClean="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en-US" dirty="0" smtClean="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longer-range solution </a:t>
            </a:r>
            <a:r>
              <a:rPr lang="en-US" dirty="0" smtClean="0">
                <a:latin typeface="Times New Roman" panose="02020603050405020304" pitchFamily="18" charset="0"/>
                <a:cs typeface="Times New Roman" panose="02020603050405020304" pitchFamily="18" charset="0"/>
              </a:rPr>
              <a:t>is to incorporate this weak relaxation to climatology (as described above) in the fully-coupled CFSv2 . The system will need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be tested to </a:t>
            </a:r>
            <a:r>
              <a:rPr lang="en-US" dirty="0">
                <a:latin typeface="Times New Roman" panose="02020603050405020304" pitchFamily="18" charset="0"/>
                <a:cs typeface="Times New Roman" panose="02020603050405020304" pitchFamily="18" charset="0"/>
              </a:rPr>
              <a:t>see </a:t>
            </a:r>
            <a:r>
              <a:rPr lang="en-US" dirty="0" smtClean="0">
                <a:latin typeface="Times New Roman" panose="02020603050405020304" pitchFamily="18" charset="0"/>
                <a:cs typeface="Times New Roman" panose="02020603050405020304" pitchFamily="18" charset="0"/>
              </a:rPr>
              <a:t>its response </a:t>
            </a:r>
            <a:r>
              <a:rPr lang="en-US" dirty="0">
                <a:latin typeface="Times New Roman" panose="02020603050405020304" pitchFamily="18" charset="0"/>
                <a:cs typeface="Times New Roman" panose="02020603050405020304" pitchFamily="18" charset="0"/>
              </a:rPr>
              <a:t>to a more energetic ocean due to hourly </a:t>
            </a:r>
            <a:r>
              <a:rPr lang="en-US" dirty="0" smtClean="0">
                <a:latin typeface="Times New Roman" panose="02020603050405020304" pitchFamily="18" charset="0"/>
                <a:cs typeface="Times New Roman" panose="02020603050405020304" pitchFamily="18" charset="0"/>
              </a:rPr>
              <a:t>forcing, </a:t>
            </a:r>
            <a:r>
              <a:rPr lang="en-US" dirty="0">
                <a:latin typeface="Times New Roman" panose="02020603050405020304" pitchFamily="18" charset="0"/>
                <a:cs typeface="Times New Roman" panose="02020603050405020304" pitchFamily="18" charset="0"/>
              </a:rPr>
              <a:t>in place of </a:t>
            </a:r>
            <a:r>
              <a:rPr lang="en-US" dirty="0" smtClean="0">
                <a:latin typeface="Times New Roman" panose="02020603050405020304" pitchFamily="18" charset="0"/>
                <a:cs typeface="Times New Roman" panose="02020603050405020304" pitchFamily="18" charset="0"/>
              </a:rPr>
              <a:t>the daily-averaged forcing present in the off-line GODAS. Experiments have to be conducted while changing the </a:t>
            </a:r>
            <a:r>
              <a:rPr lang="en-US" dirty="0">
                <a:latin typeface="Times New Roman" panose="02020603050405020304" pitchFamily="18" charset="0"/>
                <a:cs typeface="Times New Roman" panose="02020603050405020304" pitchFamily="18" charset="0"/>
              </a:rPr>
              <a:t>frequency of the assimilation cycle and </a:t>
            </a:r>
            <a:r>
              <a:rPr lang="en-US" dirty="0" smtClean="0">
                <a:latin typeface="Times New Roman" panose="02020603050405020304" pitchFamily="18" charset="0"/>
                <a:cs typeface="Times New Roman" panose="02020603050405020304" pitchFamily="18" charset="0"/>
              </a:rPr>
              <a:t>estimates </a:t>
            </a:r>
            <a:r>
              <a:rPr lang="en-US" dirty="0">
                <a:latin typeface="Times New Roman" panose="02020603050405020304" pitchFamily="18" charset="0"/>
                <a:cs typeface="Times New Roman" panose="02020603050405020304" pitchFamily="18" charset="0"/>
              </a:rPr>
              <a:t>of background and </a:t>
            </a:r>
            <a:r>
              <a:rPr lang="en-US" dirty="0" smtClean="0">
                <a:latin typeface="Times New Roman" panose="02020603050405020304" pitchFamily="18" charset="0"/>
                <a:cs typeface="Times New Roman" panose="02020603050405020304" pitchFamily="18" charset="0"/>
              </a:rPr>
              <a:t>observation errors.</a:t>
            </a:r>
          </a:p>
        </p:txBody>
      </p:sp>
      <p:sp>
        <p:nvSpPr>
          <p:cNvPr id="4" name="Title 1"/>
          <p:cNvSpPr txBox="1">
            <a:spLocks/>
          </p:cNvSpPr>
          <p:nvPr/>
        </p:nvSpPr>
        <p:spPr>
          <a:xfrm>
            <a:off x="457200" y="274638"/>
            <a:ext cx="8229600" cy="487362"/>
          </a:xfrm>
          <a:prstGeom prst="rect">
            <a:avLst/>
          </a:prstGeom>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0000FF"/>
                </a:solidFill>
                <a:latin typeface="Times New Roman" panose="02020603050405020304" pitchFamily="18" charset="0"/>
                <a:cs typeface="Times New Roman" panose="02020603050405020304" pitchFamily="18" charset="0"/>
              </a:rPr>
              <a:t>Background Science Material</a:t>
            </a:r>
            <a:endParaRPr lang="en-US" sz="2800" dirty="0">
              <a:solidFill>
                <a:srgbClr val="0000FF"/>
              </a:solidFill>
              <a:latin typeface="Times New Roman" panose="02020603050405020304" pitchFamily="18" charset="0"/>
              <a:cs typeface="Times New Roman" panose="02020603050405020304" pitchFamily="18" charset="0"/>
            </a:endParaRPr>
          </a:p>
        </p:txBody>
      </p:sp>
      <p:graphicFrame>
        <p:nvGraphicFramePr>
          <p:cNvPr id="5" name="Object 4"/>
          <p:cNvGraphicFramePr>
            <a:graphicFrameLocks/>
          </p:cNvGraphicFramePr>
          <p:nvPr>
            <p:extLst>
              <p:ext uri="{D42A27DB-BD31-4B8C-83A1-F6EECF244321}">
                <p14:modId xmlns:p14="http://schemas.microsoft.com/office/powerpoint/2010/main" val="2942683497"/>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9354" name="Drawing" r:id="rId3" imgW="723675" imgH="723675" progId="Presentations.Drawing.11">
                  <p:embed/>
                </p:oleObj>
              </mc:Choice>
              <mc:Fallback>
                <p:oleObj name="Drawing" r:id="rId3" imgW="723675" imgH="723675" progId="Presentations.Drawing.11">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5"/>
          <p:cNvGraphicFramePr>
            <a:graphicFrameLocks/>
          </p:cNvGraphicFramePr>
          <p:nvPr>
            <p:extLst>
              <p:ext uri="{D42A27DB-BD31-4B8C-83A1-F6EECF244321}">
                <p14:modId xmlns:p14="http://schemas.microsoft.com/office/powerpoint/2010/main" val="2023212179"/>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9355" name="Drawing" r:id="rId5" imgW="723675" imgH="685530" progId="Presentations.Drawing.11">
                  <p:embed/>
                </p:oleObj>
              </mc:Choice>
              <mc:Fallback>
                <p:oleObj name="Drawing" r:id="rId5" imgW="723675" imgH="685530" progId="Presentations.Drawing.11">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ooter Placeholder 7"/>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48107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30 March 2016</a:t>
            </a:r>
            <a:endParaRPr lang="en-US"/>
          </a:p>
        </p:txBody>
      </p:sp>
      <p:sp>
        <p:nvSpPr>
          <p:cNvPr id="3" name="Slide Number Placeholder 2"/>
          <p:cNvSpPr>
            <a:spLocks noGrp="1"/>
          </p:cNvSpPr>
          <p:nvPr>
            <p:ph type="sldNum" sz="quarter" idx="12"/>
          </p:nvPr>
        </p:nvSpPr>
        <p:spPr/>
        <p:txBody>
          <a:bodyPr/>
          <a:lstStyle/>
          <a:p>
            <a:fld id="{1D30E913-4939-422B-AE28-67E45B08FA8A}" type="slidenum">
              <a:rPr lang="en-US" smtClean="0"/>
              <a:t>19</a:t>
            </a:fld>
            <a:endParaRPr lang="en-US"/>
          </a:p>
        </p:txBody>
      </p:sp>
      <p:pic>
        <p:nvPicPr>
          <p:cNvPr id="14343" name="Picture 7" descr="C:\Users\KRSaha\AppData\Local\Microsoft\Windows\INetCache\IE\IPBESVVY\pink-flower-corner[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6358" y="0"/>
            <a:ext cx="697128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52800" y="533400"/>
            <a:ext cx="5486400" cy="3785652"/>
          </a:xfrm>
          <a:prstGeom prst="rect">
            <a:avLst/>
          </a:prstGeom>
          <a:noFill/>
        </p:spPr>
        <p:txBody>
          <a:bodyPr wrap="square" rtlCol="0">
            <a:spAutoFit/>
          </a:bodyPr>
          <a:lstStyle/>
          <a:p>
            <a:pPr algn="ctr"/>
            <a:r>
              <a:rPr lang="en-US" sz="4800" b="1" dirty="0" smtClean="0">
                <a:solidFill>
                  <a:srgbClr val="3333FF"/>
                </a:solidFill>
                <a:latin typeface="Gigi" panose="04040504061007020D02" pitchFamily="82" charset="0"/>
              </a:rPr>
              <a:t>Today is the 5</a:t>
            </a:r>
            <a:r>
              <a:rPr lang="en-US" sz="4800" b="1" baseline="30000" dirty="0" smtClean="0">
                <a:solidFill>
                  <a:srgbClr val="3333FF"/>
                </a:solidFill>
                <a:latin typeface="Gigi" panose="04040504061007020D02" pitchFamily="82" charset="0"/>
              </a:rPr>
              <a:t>th</a:t>
            </a:r>
            <a:r>
              <a:rPr lang="en-US" sz="4800" b="1" dirty="0" smtClean="0">
                <a:solidFill>
                  <a:srgbClr val="3333FF"/>
                </a:solidFill>
                <a:latin typeface="Gigi" panose="04040504061007020D02" pitchFamily="82" charset="0"/>
              </a:rPr>
              <a:t> anniversary of the operational implementation of the CFSv2</a:t>
            </a:r>
            <a:endParaRPr lang="en-US" sz="4800" b="1" dirty="0">
              <a:solidFill>
                <a:srgbClr val="3333FF"/>
              </a:solidFill>
              <a:latin typeface="Gigi" panose="04040504061007020D02" pitchFamily="82" charset="0"/>
            </a:endParaRPr>
          </a:p>
        </p:txBody>
      </p:sp>
    </p:spTree>
    <p:extLst>
      <p:ext uri="{BB962C8B-B14F-4D97-AF65-F5344CB8AC3E}">
        <p14:creationId xmlns:p14="http://schemas.microsoft.com/office/powerpoint/2010/main" val="133889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457200" y="1295400"/>
            <a:ext cx="8229600" cy="4525963"/>
          </a:xfrm>
        </p:spPr>
        <p:txBody>
          <a:bodyPr>
            <a:noAutofit/>
          </a:bodyPr>
          <a:lstStyle/>
          <a:p>
            <a:r>
              <a:rPr lang="en-US" sz="2400" dirty="0" smtClean="0">
                <a:latin typeface="Times New Roman" panose="02020603050405020304" pitchFamily="18" charset="0"/>
                <a:cs typeface="Times New Roman" panose="02020603050405020304" pitchFamily="18" charset="0"/>
              </a:rPr>
              <a:t>A large cold bias emerged in the ocean initial conditions along the equator in the spring of 2015, and grew to include the South Atlantic in the summer of 2015.  These cold biases had translated into cold biases in the same regions in CFSv2 forecasts.</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presence of these large cold biases was noted by several external and internal stakeholders.  The ENSO forecasts from the CFSv2 from December 2015 showed unusual behavior, in that the El-Nino event did not transition to neutral, but rather experienced a double-dip El-Nino, which is unprecedented in the modern era.</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1D30E913-4939-422B-AE28-67E45B08FA8A}" type="slidenum">
              <a:rPr lang="en-US" smtClean="0"/>
              <a:t>2</a:t>
            </a:fld>
            <a:endParaRPr lang="en-US"/>
          </a:p>
        </p:txBody>
      </p:sp>
      <p:graphicFrame>
        <p:nvGraphicFramePr>
          <p:cNvPr id="6" name="Object 5"/>
          <p:cNvGraphicFramePr>
            <a:graphicFrameLocks/>
          </p:cNvGraphicFramePr>
          <p:nvPr>
            <p:extLst>
              <p:ext uri="{D42A27DB-BD31-4B8C-83A1-F6EECF244321}">
                <p14:modId xmlns:p14="http://schemas.microsoft.com/office/powerpoint/2010/main" val="1140906159"/>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6294" name="Drawing" r:id="rId3" imgW="723675" imgH="723675" progId="Presentations.Drawing.11">
                  <p:embed/>
                </p:oleObj>
              </mc:Choice>
              <mc:Fallback>
                <p:oleObj name="Drawing" r:id="rId3" imgW="723675" imgH="723675" progId="Presentations.Drawing.11">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6"/>
          <p:cNvGraphicFramePr>
            <a:graphicFrameLocks/>
          </p:cNvGraphicFramePr>
          <p:nvPr>
            <p:extLst>
              <p:ext uri="{D42A27DB-BD31-4B8C-83A1-F6EECF244321}">
                <p14:modId xmlns:p14="http://schemas.microsoft.com/office/powerpoint/2010/main" val="1878678701"/>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6295" name="Drawing" r:id="rId5" imgW="723675" imgH="685530" progId="Presentations.Drawing.11">
                  <p:embed/>
                </p:oleObj>
              </mc:Choice>
              <mc:Fallback>
                <p:oleObj name="Drawing" r:id="rId5" imgW="723675" imgH="685530" progId="Presentations.Drawing.11">
                  <p:embed/>
                  <p:pic>
                    <p:nvPicPr>
                      <p:cNvPr id="0" name="Object 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itle 1"/>
          <p:cNvSpPr txBox="1">
            <a:spLocks/>
          </p:cNvSpPr>
          <p:nvPr/>
        </p:nvSpPr>
        <p:spPr>
          <a:xfrm>
            <a:off x="685800" y="304800"/>
            <a:ext cx="7772400" cy="5334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solidFill>
                  <a:srgbClr val="0000FF"/>
                </a:solidFill>
                <a:latin typeface="Times New Roman" panose="02020603050405020304" pitchFamily="18" charset="0"/>
                <a:cs typeface="Times New Roman" panose="02020603050405020304" pitchFamily="18" charset="0"/>
              </a:rPr>
              <a:t>Operational </a:t>
            </a:r>
            <a:r>
              <a:rPr lang="en-US" sz="2800" dirty="0" smtClean="0">
                <a:solidFill>
                  <a:srgbClr val="0000FF"/>
                </a:solidFill>
                <a:latin typeface="Times New Roman" panose="02020603050405020304" pitchFamily="18" charset="0"/>
                <a:cs typeface="Times New Roman" panose="02020603050405020304" pitchFamily="18" charset="0"/>
              </a:rPr>
              <a:t>CFSv2 Atlantic </a:t>
            </a:r>
            <a:r>
              <a:rPr lang="en-US" sz="2800" dirty="0">
                <a:solidFill>
                  <a:srgbClr val="0000FF"/>
                </a:solidFill>
                <a:latin typeface="Times New Roman" panose="02020603050405020304" pitchFamily="18" charset="0"/>
                <a:cs typeface="Times New Roman" panose="02020603050405020304" pitchFamily="18" charset="0"/>
              </a:rPr>
              <a:t>Ocean Cold Bias </a:t>
            </a:r>
            <a:r>
              <a:rPr lang="en-US" sz="2800" dirty="0" smtClean="0">
                <a:solidFill>
                  <a:srgbClr val="0000FF"/>
                </a:solidFill>
                <a:latin typeface="Times New Roman" panose="02020603050405020304" pitchFamily="18" charset="0"/>
                <a:cs typeface="Times New Roman" panose="02020603050405020304" pitchFamily="18" charset="0"/>
              </a:rPr>
              <a:t>Problem</a:t>
            </a:r>
            <a:endParaRPr lang="en-US" sz="2800" dirty="0">
              <a:solidFill>
                <a:srgbClr val="0000FF"/>
              </a:solidFill>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339156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962951"/>
            <a:ext cx="4343400" cy="4709160"/>
          </a:xfrm>
          <a:prstGeom prst="rect">
            <a:avLst/>
          </a:prstGeom>
        </p:spPr>
      </p:pic>
      <p:pic>
        <p:nvPicPr>
          <p:cNvPr id="3" name="Picture 2" descr="http://origin.cpc.ncep.noaa.gov/products/people/yxue/godas2cfsr/diff/mnth_hc_hcdiff_glb_xy_clim99-1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341" y="738769"/>
            <a:ext cx="4059734" cy="576119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dirty="0"/>
          </a:p>
        </p:txBody>
      </p:sp>
      <p:sp>
        <p:nvSpPr>
          <p:cNvPr id="5" name="Rectangle 4"/>
          <p:cNvSpPr/>
          <p:nvPr/>
        </p:nvSpPr>
        <p:spPr>
          <a:xfrm>
            <a:off x="3276600" y="4313464"/>
            <a:ext cx="609600" cy="571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300335"/>
            <a:ext cx="8629880" cy="461665"/>
          </a:xfrm>
          <a:prstGeom prst="rect">
            <a:avLst/>
          </a:prstGeom>
        </p:spPr>
        <p:txBody>
          <a:bodyPr wrap="square">
            <a:spAutoFit/>
          </a:bodyPr>
          <a:lstStyle/>
          <a:p>
            <a:pPr algn="ctr"/>
            <a:r>
              <a:rPr lang="en-US" sz="2400" dirty="0" smtClean="0">
                <a:solidFill>
                  <a:srgbClr val="0000FF"/>
                </a:solidFill>
                <a:latin typeface="Times New Roman" panose="02020603050405020304" pitchFamily="18" charset="0"/>
                <a:ea typeface="Verdana" panose="020B0604030504040204" pitchFamily="34" charset="0"/>
                <a:cs typeface="Times New Roman" panose="02020603050405020304" pitchFamily="18" charset="0"/>
              </a:rPr>
              <a:t>Recent CFSv2 Cold </a:t>
            </a:r>
            <a:r>
              <a:rPr lang="en-US" sz="2400" dirty="0">
                <a:solidFill>
                  <a:srgbClr val="0000FF"/>
                </a:solidFill>
                <a:latin typeface="Times New Roman" panose="02020603050405020304" pitchFamily="18" charset="0"/>
                <a:ea typeface="Verdana" panose="020B0604030504040204" pitchFamily="34" charset="0"/>
                <a:cs typeface="Times New Roman" panose="02020603050405020304" pitchFamily="18" charset="0"/>
              </a:rPr>
              <a:t>B</a:t>
            </a:r>
            <a:r>
              <a:rPr lang="en-US" sz="2400" dirty="0" smtClean="0">
                <a:solidFill>
                  <a:srgbClr val="0000FF"/>
                </a:solidFill>
                <a:latin typeface="Times New Roman" panose="02020603050405020304" pitchFamily="18" charset="0"/>
                <a:ea typeface="Verdana" panose="020B0604030504040204" pitchFamily="34" charset="0"/>
                <a:cs typeface="Times New Roman" panose="02020603050405020304" pitchFamily="18" charset="0"/>
              </a:rPr>
              <a:t>iases in Tropical South Atlantic </a:t>
            </a:r>
          </a:p>
        </p:txBody>
      </p:sp>
      <p:cxnSp>
        <p:nvCxnSpPr>
          <p:cNvPr id="11" name="Straight Arrow Connector 10"/>
          <p:cNvCxnSpPr/>
          <p:nvPr/>
        </p:nvCxnSpPr>
        <p:spPr>
          <a:xfrm flipV="1">
            <a:off x="4024973" y="1219200"/>
            <a:ext cx="2756827" cy="3094264"/>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 Box 36"/>
          <p:cNvSpPr txBox="1">
            <a:spLocks noChangeArrowheads="1"/>
          </p:cNvSpPr>
          <p:nvPr/>
        </p:nvSpPr>
        <p:spPr bwMode="auto">
          <a:xfrm>
            <a:off x="48673" y="5867400"/>
            <a:ext cx="8686800" cy="606706"/>
          </a:xfrm>
          <a:prstGeom prst="rect">
            <a:avLst/>
          </a:prstGeom>
          <a:solidFill>
            <a:srgbClr val="CCFFFF"/>
          </a:solidFill>
          <a:ln>
            <a:noFill/>
          </a:ln>
          <a:extLs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itchFamily="18" charset="0"/>
                <a:ea typeface="Arial Unicode MS" pitchFamily="34" charset="-128"/>
                <a:cs typeface="Arial Unicode MS" pitchFamily="34" charset="-128"/>
              </a:defRPr>
            </a:lvl9pPr>
          </a:lstStyle>
          <a:p>
            <a:pPr marL="285750" indent="-285750" eaLnBrk="1" hangingPunct="1">
              <a:lnSpc>
                <a:spcPct val="101000"/>
              </a:lnSpc>
              <a:spcBef>
                <a:spcPts val="625"/>
              </a:spcBef>
              <a:buClr>
                <a:srgbClr val="000000"/>
              </a:buClr>
              <a:buSzPct val="100000"/>
              <a:buFontTx/>
              <a:buChar char="-"/>
              <a:defRPr/>
            </a:pPr>
            <a:r>
              <a:rPr lang="en-US" sz="1400" b="1" dirty="0" smtClean="0">
                <a:solidFill>
                  <a:schemeClr val="tx1"/>
                </a:solidFill>
                <a:cs typeface="Times New Roman" panose="02020603050405020304" pitchFamily="18" charset="0"/>
              </a:rPr>
              <a:t>A cold bias emerged  around 10S in the South Atlantic around </a:t>
            </a:r>
            <a:r>
              <a:rPr lang="en-US" sz="1400" b="1" dirty="0" smtClean="0">
                <a:solidFill>
                  <a:srgbClr val="FF0000"/>
                </a:solidFill>
                <a:cs typeface="Times New Roman" panose="02020603050405020304" pitchFamily="18" charset="0"/>
              </a:rPr>
              <a:t>Jul 2015 </a:t>
            </a:r>
            <a:r>
              <a:rPr lang="en-US" sz="1400" b="1" dirty="0" smtClean="0">
                <a:solidFill>
                  <a:schemeClr val="tx1"/>
                </a:solidFill>
                <a:cs typeface="Times New Roman" panose="02020603050405020304" pitchFamily="18" charset="0"/>
              </a:rPr>
              <a:t>and enhanced quickly with time.</a:t>
            </a:r>
          </a:p>
          <a:p>
            <a:pPr marL="285750" indent="-285750" eaLnBrk="1" hangingPunct="1">
              <a:lnSpc>
                <a:spcPct val="101000"/>
              </a:lnSpc>
              <a:spcBef>
                <a:spcPts val="625"/>
              </a:spcBef>
              <a:buClr>
                <a:srgbClr val="000000"/>
              </a:buClr>
              <a:buSzPct val="100000"/>
              <a:buFontTx/>
              <a:buChar char="-"/>
              <a:defRPr/>
            </a:pPr>
            <a:r>
              <a:rPr lang="en-US" sz="1400" b="1" dirty="0" smtClean="0">
                <a:solidFill>
                  <a:schemeClr val="tx1"/>
                </a:solidFill>
                <a:cs typeface="Times New Roman" panose="02020603050405020304" pitchFamily="18" charset="0"/>
              </a:rPr>
              <a:t>It reached </a:t>
            </a:r>
            <a:r>
              <a:rPr lang="en-US" sz="1400" b="1" dirty="0" smtClean="0">
                <a:solidFill>
                  <a:srgbClr val="FF0000"/>
                </a:solidFill>
                <a:cs typeface="Times New Roman" panose="02020603050405020304" pitchFamily="18" charset="0"/>
              </a:rPr>
              <a:t>-18 degree at 55m depth </a:t>
            </a:r>
            <a:r>
              <a:rPr lang="en-US" sz="1400" b="1" dirty="0" smtClean="0">
                <a:solidFill>
                  <a:schemeClr val="tx1"/>
                </a:solidFill>
                <a:cs typeface="Times New Roman" panose="02020603050405020304" pitchFamily="18" charset="0"/>
              </a:rPr>
              <a:t>since Oct 2015.</a:t>
            </a:r>
          </a:p>
        </p:txBody>
      </p:sp>
      <p:sp>
        <p:nvSpPr>
          <p:cNvPr id="9" name="Line 4"/>
          <p:cNvSpPr>
            <a:spLocks noChangeShapeType="1"/>
          </p:cNvSpPr>
          <p:nvPr/>
        </p:nvSpPr>
        <p:spPr bwMode="auto">
          <a:xfrm>
            <a:off x="228600" y="9144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2" name="Object 11"/>
          <p:cNvGraphicFramePr>
            <a:graphicFrameLocks/>
          </p:cNvGraphicFramePr>
          <p:nvPr>
            <p:extLst>
              <p:ext uri="{D42A27DB-BD31-4B8C-83A1-F6EECF244321}">
                <p14:modId xmlns:p14="http://schemas.microsoft.com/office/powerpoint/2010/main" val="1019147897"/>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4245" name="Drawing" r:id="rId5" imgW="723675" imgH="723675" progId="Presentations.Drawing.11">
                  <p:embed/>
                </p:oleObj>
              </mc:Choice>
              <mc:Fallback>
                <p:oleObj name="Drawing" r:id="rId5" imgW="723675" imgH="723675" progId="Presentations.Drawing.11">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2"/>
          <p:cNvGraphicFramePr>
            <a:graphicFrameLocks/>
          </p:cNvGraphicFramePr>
          <p:nvPr>
            <p:extLst>
              <p:ext uri="{D42A27DB-BD31-4B8C-83A1-F6EECF244321}">
                <p14:modId xmlns:p14="http://schemas.microsoft.com/office/powerpoint/2010/main" val="1993338980"/>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4246" name="Drawing" r:id="rId7" imgW="723675" imgH="685530" progId="Presentations.Drawing.11">
                  <p:embed/>
                </p:oleObj>
              </mc:Choice>
              <mc:Fallback>
                <p:oleObj name="Drawing" r:id="rId7" imgW="723675" imgH="685530" progId="Presentations.Drawing.11">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Footer Placeholder 3"/>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115852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4</a:t>
            </a:fld>
            <a:endParaRPr lang="en-US"/>
          </a:p>
        </p:txBody>
      </p:sp>
      <p:sp>
        <p:nvSpPr>
          <p:cNvPr id="3" name="AutoShape 2" descr="Displaying ensoPlot_0316_4cpc.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Displaying ensoPlot_0316_4cpc.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6" name="Picture 6" descr="C:\Users\suranjana.saha\AppData\Local\Temp\1\ensoPlot_0316_4cp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457325"/>
            <a:ext cx="5638800" cy="479107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457200" y="274638"/>
            <a:ext cx="8229600" cy="1143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0000FF"/>
                </a:solidFill>
                <a:latin typeface="Times New Roman" panose="02020603050405020304" pitchFamily="18" charset="0"/>
                <a:cs typeface="Times New Roman" panose="02020603050405020304" pitchFamily="18" charset="0"/>
              </a:rPr>
              <a:t>Impact on ENSO Evolution</a:t>
            </a:r>
            <a:endParaRPr lang="en-US" sz="2800" dirty="0">
              <a:solidFill>
                <a:srgbClr val="0000FF"/>
              </a:solidFill>
              <a:latin typeface="Times New Roman" panose="02020603050405020304" pitchFamily="18" charset="0"/>
              <a:cs typeface="Times New Roman" panose="02020603050405020304" pitchFamily="18" charset="0"/>
            </a:endParaRPr>
          </a:p>
        </p:txBody>
      </p:sp>
      <p:graphicFrame>
        <p:nvGraphicFramePr>
          <p:cNvPr id="8" name="Object 7"/>
          <p:cNvGraphicFramePr>
            <a:graphicFrameLocks/>
          </p:cNvGraphicFramePr>
          <p:nvPr>
            <p:extLst>
              <p:ext uri="{D42A27DB-BD31-4B8C-83A1-F6EECF244321}">
                <p14:modId xmlns:p14="http://schemas.microsoft.com/office/powerpoint/2010/main" val="1019147897"/>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5274" name="Drawing" r:id="rId4" imgW="723675" imgH="723675" progId="Presentations.Drawing.11">
                  <p:embed/>
                </p:oleObj>
              </mc:Choice>
              <mc:Fallback>
                <p:oleObj name="Drawing" r:id="rId4" imgW="723675" imgH="723675" progId="Presentations.Drawing.11">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8"/>
          <p:cNvGraphicFramePr>
            <a:graphicFrameLocks/>
          </p:cNvGraphicFramePr>
          <p:nvPr>
            <p:extLst>
              <p:ext uri="{D42A27DB-BD31-4B8C-83A1-F6EECF244321}">
                <p14:modId xmlns:p14="http://schemas.microsoft.com/office/powerpoint/2010/main" val="1993338980"/>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5275" name="Drawing" r:id="rId6" imgW="723675" imgH="685530" progId="Presentations.Drawing.11">
                  <p:embed/>
                </p:oleObj>
              </mc:Choice>
              <mc:Fallback>
                <p:oleObj name="Drawing" r:id="rId6" imgW="723675" imgH="685530" progId="Presentations.Drawing.11">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4522727" y="1916668"/>
            <a:ext cx="735073" cy="369332"/>
          </a:xfrm>
          <a:prstGeom prst="rect">
            <a:avLst/>
          </a:prstGeom>
          <a:noFill/>
        </p:spPr>
        <p:txBody>
          <a:bodyPr wrap="none" rtlCol="0">
            <a:spAutoFit/>
          </a:bodyPr>
          <a:lstStyle/>
          <a:p>
            <a:r>
              <a:rPr lang="en-US" b="1" dirty="0" smtClean="0">
                <a:solidFill>
                  <a:srgbClr val="3333FF"/>
                </a:solidFill>
              </a:rPr>
              <a:t>CFSv2</a:t>
            </a:r>
            <a:endParaRPr lang="en-US" b="1" dirty="0">
              <a:solidFill>
                <a:srgbClr val="3333FF"/>
              </a:solidFill>
            </a:endParaRPr>
          </a:p>
        </p:txBody>
      </p:sp>
      <p:cxnSp>
        <p:nvCxnSpPr>
          <p:cNvPr id="18" name="Straight Arrow Connector 17"/>
          <p:cNvCxnSpPr/>
          <p:nvPr/>
        </p:nvCxnSpPr>
        <p:spPr>
          <a:xfrm>
            <a:off x="4953000" y="2198132"/>
            <a:ext cx="838200" cy="926068"/>
          </a:xfrm>
          <a:prstGeom prst="straightConnector1">
            <a:avLst/>
          </a:prstGeom>
          <a:ln w="25400">
            <a:solidFill>
              <a:srgbClr val="3333FF"/>
            </a:solidFill>
            <a:tailEnd type="arrow"/>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4260099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228600" y="1143000"/>
            <a:ext cx="8763000" cy="4648200"/>
          </a:xfrm>
        </p:spPr>
        <p:txBody>
          <a:bodyPr>
            <a:noAutofit/>
          </a:bodyPr>
          <a:lstStyle/>
          <a:p>
            <a:pPr>
              <a:buAutoNum type="arabicParenR"/>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first fix </a:t>
            </a:r>
            <a:r>
              <a:rPr lang="en-US" sz="2400" dirty="0" smtClean="0">
                <a:latin typeface="Times New Roman" panose="02020603050405020304" pitchFamily="18" charset="0"/>
                <a:cs typeface="Times New Roman" panose="02020603050405020304" pitchFamily="18" charset="0"/>
              </a:rPr>
              <a:t>was for NCO to immediately “re-initialize</a:t>
            </a:r>
            <a:r>
              <a:rPr lang="en-US" sz="2400" dirty="0">
                <a:latin typeface="Times New Roman" panose="02020603050405020304" pitchFamily="18" charset="0"/>
                <a:cs typeface="Times New Roman" panose="02020603050405020304" pitchFamily="18" charset="0"/>
              </a:rPr>
              <a:t>” the </a:t>
            </a:r>
            <a:r>
              <a:rPr lang="en-US" sz="2400" dirty="0" smtClean="0">
                <a:latin typeface="Times New Roman" panose="02020603050405020304" pitchFamily="18" charset="0"/>
                <a:cs typeface="Times New Roman" panose="02020603050405020304" pitchFamily="18" charset="0"/>
              </a:rPr>
              <a:t>ocean initial conditions in the operational CFSv2 from an offline GODAS, and </a:t>
            </a:r>
            <a:r>
              <a:rPr lang="en-US" sz="2400" dirty="0">
                <a:latin typeface="Times New Roman" panose="02020603050405020304" pitchFamily="18" charset="0"/>
                <a:cs typeface="Times New Roman" panose="02020603050405020304" pitchFamily="18" charset="0"/>
              </a:rPr>
              <a:t>continue to “re-initialize</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if there is a </a:t>
            </a:r>
            <a:r>
              <a:rPr lang="en-US" sz="2400" dirty="0" smtClean="0">
                <a:latin typeface="Times New Roman" panose="02020603050405020304" pitchFamily="18" charset="0"/>
                <a:cs typeface="Times New Roman" panose="02020603050405020304" pitchFamily="18" charset="0"/>
              </a:rPr>
              <a:t>re-emergence of </a:t>
            </a:r>
            <a:r>
              <a:rPr lang="en-US" sz="2400" dirty="0">
                <a:latin typeface="Times New Roman" panose="02020603050405020304" pitchFamily="18" charset="0"/>
                <a:cs typeface="Times New Roman" panose="02020603050405020304" pitchFamily="18" charset="0"/>
              </a:rPr>
              <a:t>the problem </a:t>
            </a:r>
            <a:r>
              <a:rPr lang="en-US" sz="2400" dirty="0" smtClean="0">
                <a:latin typeface="Times New Roman" panose="02020603050405020304" pitchFamily="18" charset="0"/>
                <a:cs typeface="Times New Roman" panose="02020603050405020304" pitchFamily="18" charset="0"/>
              </a:rPr>
              <a:t>on an occasional basis (~once </a:t>
            </a:r>
            <a:r>
              <a:rPr lang="en-US" sz="2400" dirty="0">
                <a:latin typeface="Times New Roman" panose="02020603050405020304" pitchFamily="18" charset="0"/>
                <a:cs typeface="Times New Roman" panose="02020603050405020304" pitchFamily="18" charset="0"/>
              </a:rPr>
              <a:t>a week or less</a:t>
            </a:r>
            <a:r>
              <a:rPr lang="en-US" sz="2400" dirty="0" smtClean="0">
                <a:latin typeface="Times New Roman" panose="02020603050405020304" pitchFamily="18" charset="0"/>
                <a:cs typeface="Times New Roman" panose="02020603050405020304" pitchFamily="18" charset="0"/>
              </a:rPr>
              <a:t>), as is done occasionally for operational RTOFS models. </a:t>
            </a:r>
            <a:endParaRPr lang="en-US" sz="2400" dirty="0">
              <a:latin typeface="Times New Roman" panose="02020603050405020304" pitchFamily="18" charset="0"/>
              <a:cs typeface="Times New Roman" panose="02020603050405020304" pitchFamily="18" charset="0"/>
            </a:endParaRPr>
          </a:p>
          <a:p>
            <a:pPr>
              <a:buAutoNum type="arabicParenR"/>
            </a:pPr>
            <a:r>
              <a:rPr lang="en-US" sz="2400" dirty="0">
                <a:latin typeface="Times New Roman" panose="02020603050405020304" pitchFamily="18" charset="0"/>
                <a:cs typeface="Times New Roman" panose="02020603050405020304" pitchFamily="18" charset="0"/>
              </a:rPr>
              <a:t>If “re-initialization” has to be done on a more frequent basis, then explore </a:t>
            </a:r>
            <a:r>
              <a:rPr lang="en-US" sz="2400" dirty="0" smtClean="0">
                <a:latin typeface="Times New Roman" panose="02020603050405020304" pitchFamily="18" charset="0"/>
                <a:cs typeface="Times New Roman" panose="02020603050405020304" pitchFamily="18" charset="0"/>
              </a:rPr>
              <a:t>the possibility </a:t>
            </a:r>
            <a:r>
              <a:rPr lang="en-US" sz="2400" dirty="0">
                <a:latin typeface="Times New Roman" panose="02020603050405020304" pitchFamily="18" charset="0"/>
                <a:cs typeface="Times New Roman" panose="02020603050405020304" pitchFamily="18" charset="0"/>
              </a:rPr>
              <a:t>of NCO </a:t>
            </a:r>
            <a:r>
              <a:rPr lang="en-US" sz="2400" dirty="0" smtClean="0">
                <a:latin typeface="Times New Roman" panose="02020603050405020304" pitchFamily="18" charset="0"/>
                <a:cs typeface="Times New Roman" panose="02020603050405020304" pitchFamily="18" charset="0"/>
              </a:rPr>
              <a:t>obtaining </a:t>
            </a:r>
            <a:r>
              <a:rPr lang="en-US" sz="2400" dirty="0">
                <a:latin typeface="Times New Roman" panose="02020603050405020304" pitchFamily="18" charset="0"/>
                <a:cs typeface="Times New Roman" panose="02020603050405020304" pitchFamily="18" charset="0"/>
              </a:rPr>
              <a:t>the reinitialized files </a:t>
            </a:r>
            <a:r>
              <a:rPr lang="en-US" sz="2400" dirty="0" smtClean="0">
                <a:latin typeface="Times New Roman" panose="02020603050405020304" pitchFamily="18" charset="0"/>
                <a:cs typeface="Times New Roman" panose="02020603050405020304" pitchFamily="18" charset="0"/>
              </a:rPr>
              <a:t>for every </a:t>
            </a:r>
            <a:r>
              <a:rPr lang="en-US" sz="2400" dirty="0">
                <a:latin typeface="Times New Roman" panose="02020603050405020304" pitchFamily="18" charset="0"/>
                <a:cs typeface="Times New Roman" panose="02020603050405020304" pitchFamily="18" charset="0"/>
              </a:rPr>
              <a:t>cycle, in a manner similar to </a:t>
            </a:r>
            <a:r>
              <a:rPr lang="en-US" sz="2400" dirty="0" smtClean="0">
                <a:latin typeface="Times New Roman" panose="02020603050405020304" pitchFamily="18" charset="0"/>
                <a:cs typeface="Times New Roman" panose="02020603050405020304" pitchFamily="18" charset="0"/>
              </a:rPr>
              <a:t>ingesting the </a:t>
            </a:r>
            <a:r>
              <a:rPr lang="en-US" sz="2400" dirty="0">
                <a:latin typeface="Times New Roman" panose="02020603050405020304" pitchFamily="18" charset="0"/>
                <a:cs typeface="Times New Roman" panose="02020603050405020304" pitchFamily="18" charset="0"/>
              </a:rPr>
              <a:t>CPC precipitation analysis for the operational </a:t>
            </a:r>
            <a:r>
              <a:rPr lang="en-US" sz="2400" dirty="0" smtClean="0">
                <a:latin typeface="Times New Roman" panose="02020603050405020304" pitchFamily="18" charset="0"/>
                <a:cs typeface="Times New Roman" panose="02020603050405020304" pitchFamily="18" charset="0"/>
              </a:rPr>
              <a:t>GLDAS (land-surface) </a:t>
            </a:r>
            <a:r>
              <a:rPr lang="en-US" sz="2400" dirty="0">
                <a:latin typeface="Times New Roman" panose="02020603050405020304" pitchFamily="18" charset="0"/>
                <a:cs typeface="Times New Roman" panose="02020603050405020304" pitchFamily="18" charset="0"/>
              </a:rPr>
              <a:t>in </a:t>
            </a:r>
            <a:r>
              <a:rPr lang="en-US" sz="2400" dirty="0" smtClean="0">
                <a:latin typeface="Times New Roman" panose="02020603050405020304" pitchFamily="18" charset="0"/>
                <a:cs typeface="Times New Roman" panose="02020603050405020304" pitchFamily="18" charset="0"/>
              </a:rPr>
              <a:t>CFSv2.</a:t>
            </a:r>
          </a:p>
          <a:p>
            <a:pPr>
              <a:buAutoNum type="arabicParenR"/>
            </a:pPr>
            <a:r>
              <a:rPr lang="en-US" sz="2400" dirty="0" smtClean="0">
                <a:latin typeface="Times New Roman" panose="02020603050405020304" pitchFamily="18" charset="0"/>
                <a:cs typeface="Times New Roman" panose="02020603050405020304" pitchFamily="18" charset="0"/>
              </a:rPr>
              <a:t>A longer-term fix involving a scientific/technical solution that will take careful thought and potentially significant testing, before it can be operationalized in a 3-6 month time frame.</a:t>
            </a:r>
          </a:p>
        </p:txBody>
      </p:sp>
      <p:sp>
        <p:nvSpPr>
          <p:cNvPr id="4" name="Slide Number Placeholder 3"/>
          <p:cNvSpPr>
            <a:spLocks noGrp="1"/>
          </p:cNvSpPr>
          <p:nvPr>
            <p:ph type="sldNum" sz="quarter" idx="12"/>
          </p:nvPr>
        </p:nvSpPr>
        <p:spPr/>
        <p:txBody>
          <a:bodyPr/>
          <a:lstStyle/>
          <a:p>
            <a:fld id="{1D30E913-4939-422B-AE28-67E45B08FA8A}" type="slidenum">
              <a:rPr lang="en-US" smtClean="0"/>
              <a:t>5</a:t>
            </a:fld>
            <a:endParaRPr lang="en-US" dirty="0"/>
          </a:p>
        </p:txBody>
      </p:sp>
      <p:sp>
        <p:nvSpPr>
          <p:cNvPr id="6" name="AutoShape 2" descr="Displaying ensoPlot_0316_4cpc.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isplaying ensoPlot_0316_4cpc.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itle 1"/>
          <p:cNvSpPr txBox="1">
            <a:spLocks/>
          </p:cNvSpPr>
          <p:nvPr/>
        </p:nvSpPr>
        <p:spPr>
          <a:xfrm>
            <a:off x="457200" y="274638"/>
            <a:ext cx="8229600" cy="487362"/>
          </a:xfrm>
          <a:prstGeom prst="rect">
            <a:avLst/>
          </a:prstGeom>
        </p:spPr>
        <p:txBody>
          <a:bodyP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0000FF"/>
                </a:solidFill>
                <a:latin typeface="Times New Roman" panose="02020603050405020304" pitchFamily="18" charset="0"/>
                <a:cs typeface="Times New Roman" panose="02020603050405020304" pitchFamily="18" charset="0"/>
              </a:rPr>
              <a:t>Mitigation Strategy</a:t>
            </a:r>
            <a:endParaRPr lang="en-US" sz="2800" dirty="0">
              <a:solidFill>
                <a:srgbClr val="0000FF"/>
              </a:solidFill>
              <a:latin typeface="Times New Roman" panose="02020603050405020304" pitchFamily="18" charset="0"/>
              <a:cs typeface="Times New Roman" panose="02020603050405020304" pitchFamily="18" charset="0"/>
            </a:endParaRPr>
          </a:p>
        </p:txBody>
      </p:sp>
      <p:graphicFrame>
        <p:nvGraphicFramePr>
          <p:cNvPr id="9" name="Object 8"/>
          <p:cNvGraphicFramePr>
            <a:graphicFrameLocks/>
          </p:cNvGraphicFramePr>
          <p:nvPr>
            <p:extLst>
              <p:ext uri="{D42A27DB-BD31-4B8C-83A1-F6EECF244321}">
                <p14:modId xmlns:p14="http://schemas.microsoft.com/office/powerpoint/2010/main" val="1961447108"/>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7314" name="Drawing" r:id="rId3" imgW="723675" imgH="723675" progId="Presentations.Drawing.11">
                  <p:embed/>
                </p:oleObj>
              </mc:Choice>
              <mc:Fallback>
                <p:oleObj name="Drawing" r:id="rId3" imgW="723675" imgH="723675" progId="Presentations.Drawing.11">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9"/>
          <p:cNvGraphicFramePr>
            <a:graphicFrameLocks/>
          </p:cNvGraphicFramePr>
          <p:nvPr>
            <p:extLst>
              <p:ext uri="{D42A27DB-BD31-4B8C-83A1-F6EECF244321}">
                <p14:modId xmlns:p14="http://schemas.microsoft.com/office/powerpoint/2010/main" val="717829415"/>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7315" name="Drawing" r:id="rId5" imgW="723675" imgH="685530" progId="Presentations.Drawing.11">
                  <p:embed/>
                </p:oleObj>
              </mc:Choice>
              <mc:Fallback>
                <p:oleObj name="Drawing" r:id="rId5" imgW="723675" imgH="685530" progId="Presentations.Drawing.11">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285066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152400" y="1112837"/>
            <a:ext cx="8763000" cy="4373563"/>
          </a:xfrm>
        </p:spPr>
        <p:txBody>
          <a:bodyPr>
            <a:noAutofit/>
          </a:bodyPr>
          <a:lstStyle/>
          <a:p>
            <a:pPr marL="0" indent="0" algn="ctr">
              <a:buNone/>
            </a:pPr>
            <a:r>
              <a:rPr lang="en-US" sz="2400" i="1" dirty="0" smtClean="0">
                <a:solidFill>
                  <a:srgbClr val="FF0000"/>
                </a:solidFill>
                <a:latin typeface="Times New Roman" panose="02020603050405020304" pitchFamily="18" charset="0"/>
                <a:cs typeface="Times New Roman" panose="02020603050405020304" pitchFamily="18" charset="0"/>
              </a:rPr>
              <a:t>The EMC Climate </a:t>
            </a:r>
            <a:r>
              <a:rPr lang="en-US" sz="2400" i="1" dirty="0">
                <a:solidFill>
                  <a:srgbClr val="FF0000"/>
                </a:solidFill>
                <a:latin typeface="Times New Roman" panose="02020603050405020304" pitchFamily="18" charset="0"/>
                <a:cs typeface="Times New Roman" panose="02020603050405020304" pitchFamily="18" charset="0"/>
              </a:rPr>
              <a:t>T</a:t>
            </a:r>
            <a:r>
              <a:rPr lang="en-US" sz="2400" i="1" dirty="0" smtClean="0">
                <a:solidFill>
                  <a:srgbClr val="FF0000"/>
                </a:solidFill>
                <a:latin typeface="Times New Roman" panose="02020603050405020304" pitchFamily="18" charset="0"/>
                <a:cs typeface="Times New Roman" panose="02020603050405020304" pitchFamily="18" charset="0"/>
              </a:rPr>
              <a:t>eam tested the re-initialization strategy for</a:t>
            </a:r>
          </a:p>
          <a:p>
            <a:pPr marL="0" indent="0" algn="ctr">
              <a:buNone/>
            </a:pPr>
            <a:r>
              <a:rPr lang="en-US" sz="2400" i="1" dirty="0" smtClean="0">
                <a:solidFill>
                  <a:srgbClr val="FF0000"/>
                </a:solidFill>
                <a:latin typeface="Times New Roman" panose="02020603050405020304" pitchFamily="18" charset="0"/>
                <a:cs typeface="Times New Roman" panose="02020603050405020304" pitchFamily="18" charset="0"/>
              </a:rPr>
              <a:t>4 initial months (December 2015 through March 2016).</a:t>
            </a:r>
          </a:p>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Results are shown in next 4 slides.</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Summary:</a:t>
            </a:r>
          </a:p>
          <a:p>
            <a:pPr marL="287338" indent="-287338"/>
            <a:r>
              <a:rPr lang="en-US" sz="2400" dirty="0">
                <a:latin typeface="Times New Roman" panose="02020603050405020304" pitchFamily="18" charset="0"/>
                <a:cs typeface="Times New Roman" panose="02020603050405020304" pitchFamily="18" charset="0"/>
              </a:rPr>
              <a:t>N</a:t>
            </a:r>
            <a:r>
              <a:rPr lang="en-US" sz="2400" dirty="0" smtClean="0">
                <a:latin typeface="Times New Roman" panose="02020603050405020304" pitchFamily="18" charset="0"/>
                <a:cs typeface="Times New Roman" panose="02020603050405020304" pitchFamily="18" charset="0"/>
              </a:rPr>
              <a:t>o Atlantic cold bias in the initial states as compared to current operational CFSv2.</a:t>
            </a:r>
          </a:p>
          <a:p>
            <a:pPr marL="287338" indent="-287338"/>
            <a:r>
              <a:rPr lang="en-US" sz="2400" dirty="0">
                <a:latin typeface="Times New Roman" panose="02020603050405020304" pitchFamily="18" charset="0"/>
                <a:cs typeface="Times New Roman" panose="02020603050405020304" pitchFamily="18" charset="0"/>
              </a:rPr>
              <a:t>E</a:t>
            </a:r>
            <a:r>
              <a:rPr lang="en-US" sz="2400" dirty="0" smtClean="0">
                <a:latin typeface="Times New Roman" panose="02020603050405020304" pitchFamily="18" charset="0"/>
                <a:cs typeface="Times New Roman" panose="02020603050405020304" pitchFamily="18" charset="0"/>
              </a:rPr>
              <a:t>volution of the current El Nino event into La Nina during the next winter (2016-2017) in the Nino3.4 SST plumes.</a:t>
            </a:r>
            <a:endParaRPr lang="en-US" sz="2400" b="1" dirty="0"/>
          </a:p>
        </p:txBody>
      </p:sp>
      <p:sp>
        <p:nvSpPr>
          <p:cNvPr id="4" name="Slide Number Placeholder 3"/>
          <p:cNvSpPr>
            <a:spLocks noGrp="1"/>
          </p:cNvSpPr>
          <p:nvPr>
            <p:ph type="sldNum" sz="quarter" idx="12"/>
          </p:nvPr>
        </p:nvSpPr>
        <p:spPr/>
        <p:txBody>
          <a:bodyPr/>
          <a:lstStyle/>
          <a:p>
            <a:fld id="{1D30E913-4939-422B-AE28-67E45B08FA8A}" type="slidenum">
              <a:rPr lang="en-US" smtClean="0"/>
              <a:t>6</a:t>
            </a:fld>
            <a:endParaRPr lang="en-US" dirty="0"/>
          </a:p>
        </p:txBody>
      </p:sp>
      <p:sp>
        <p:nvSpPr>
          <p:cNvPr id="6" name="AutoShape 2" descr="Displaying ensoPlot_0316_4cpc.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Displaying ensoPlot_0316_4cpc.gi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itle 1"/>
          <p:cNvSpPr txBox="1">
            <a:spLocks/>
          </p:cNvSpPr>
          <p:nvPr/>
        </p:nvSpPr>
        <p:spPr>
          <a:xfrm>
            <a:off x="457200" y="274638"/>
            <a:ext cx="8229600" cy="5715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3333FF"/>
                </a:solidFill>
                <a:latin typeface="Times New Roman" panose="02020603050405020304" pitchFamily="18" charset="0"/>
                <a:cs typeface="Times New Roman" panose="02020603050405020304" pitchFamily="18" charset="0"/>
              </a:rPr>
              <a:t>Preliminary</a:t>
            </a:r>
            <a:r>
              <a:rPr lang="en-US" sz="2800" dirty="0" smtClean="0">
                <a:solidFill>
                  <a:srgbClr val="0000FF"/>
                </a:solidFill>
                <a:latin typeface="Times New Roman" panose="02020603050405020304" pitchFamily="18" charset="0"/>
                <a:cs typeface="Times New Roman" panose="02020603050405020304" pitchFamily="18" charset="0"/>
              </a:rPr>
              <a:t> Results</a:t>
            </a:r>
            <a:endParaRPr lang="en-US" sz="2800" dirty="0">
              <a:solidFill>
                <a:srgbClr val="0000FF"/>
              </a:solidFill>
              <a:latin typeface="Times New Roman" panose="02020603050405020304" pitchFamily="18" charset="0"/>
              <a:cs typeface="Times New Roman" panose="02020603050405020304" pitchFamily="18" charset="0"/>
            </a:endParaRPr>
          </a:p>
        </p:txBody>
      </p:sp>
      <p:graphicFrame>
        <p:nvGraphicFramePr>
          <p:cNvPr id="9" name="Object 8"/>
          <p:cNvGraphicFramePr>
            <a:graphicFrameLocks/>
          </p:cNvGraphicFramePr>
          <p:nvPr>
            <p:extLst>
              <p:ext uri="{D42A27DB-BD31-4B8C-83A1-F6EECF244321}">
                <p14:modId xmlns:p14="http://schemas.microsoft.com/office/powerpoint/2010/main" val="1961447108"/>
              </p:ext>
            </p:extLst>
          </p:nvPr>
        </p:nvGraphicFramePr>
        <p:xfrm>
          <a:off x="53975" y="76200"/>
          <a:ext cx="708025" cy="708025"/>
        </p:xfrm>
        <a:graphic>
          <a:graphicData uri="http://schemas.openxmlformats.org/presentationml/2006/ole">
            <mc:AlternateContent xmlns:mc="http://schemas.openxmlformats.org/markup-compatibility/2006">
              <mc:Choice xmlns:v="urn:schemas-microsoft-com:vml" Requires="v">
                <p:oleObj spid="_x0000_s8339" name="Drawing" r:id="rId3" imgW="723675" imgH="723675" progId="Presentations.Drawing.11">
                  <p:embed/>
                </p:oleObj>
              </mc:Choice>
              <mc:Fallback>
                <p:oleObj name="Drawing" r:id="rId3" imgW="723675" imgH="723675" progId="Presentations.Drawing.11">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 y="76200"/>
                        <a:ext cx="7080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9"/>
          <p:cNvGraphicFramePr>
            <a:graphicFrameLocks/>
          </p:cNvGraphicFramePr>
          <p:nvPr>
            <p:extLst>
              <p:ext uri="{D42A27DB-BD31-4B8C-83A1-F6EECF244321}">
                <p14:modId xmlns:p14="http://schemas.microsoft.com/office/powerpoint/2010/main" val="717829415"/>
              </p:ext>
            </p:extLst>
          </p:nvPr>
        </p:nvGraphicFramePr>
        <p:xfrm>
          <a:off x="8359775" y="76200"/>
          <a:ext cx="708025" cy="669925"/>
        </p:xfrm>
        <a:graphic>
          <a:graphicData uri="http://schemas.openxmlformats.org/presentationml/2006/ole">
            <mc:AlternateContent xmlns:mc="http://schemas.openxmlformats.org/markup-compatibility/2006">
              <mc:Choice xmlns:v="urn:schemas-microsoft-com:vml" Requires="v">
                <p:oleObj spid="_x0000_s8340" name="Drawing" r:id="rId5" imgW="723675" imgH="685530" progId="Presentations.Drawing.11">
                  <p:embed/>
                </p:oleObj>
              </mc:Choice>
              <mc:Fallback>
                <p:oleObj name="Drawing" r:id="rId5" imgW="723675" imgH="685530" progId="Presentations.Drawing.11">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9775" y="76200"/>
                        <a:ext cx="708025"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Line 4"/>
          <p:cNvSpPr>
            <a:spLocks noChangeShapeType="1"/>
          </p:cNvSpPr>
          <p:nvPr/>
        </p:nvSpPr>
        <p:spPr bwMode="auto">
          <a:xfrm>
            <a:off x="228600" y="10668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Footer Placeholder 1"/>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45838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7</a:t>
            </a:fld>
            <a:endParaRPr lang="en-US"/>
          </a:p>
        </p:txBody>
      </p:sp>
      <p:sp>
        <p:nvSpPr>
          <p:cNvPr id="3" name="Title 5"/>
          <p:cNvSpPr>
            <a:spLocks noGrp="1"/>
          </p:cNvSpPr>
          <p:nvPr/>
        </p:nvSpPr>
        <p:spPr>
          <a:xfrm>
            <a:off x="457200" y="0"/>
            <a:ext cx="8229600" cy="51053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a:solidFill>
                  <a:srgbClr val="3333FF"/>
                </a:solidFill>
                <a:latin typeface="Times New Roman" panose="02020603050405020304" pitchFamily="18" charset="0"/>
                <a:cs typeface="Times New Roman" panose="02020603050405020304" pitchFamily="18" charset="0"/>
              </a:rPr>
              <a:t>CFSv2 :  </a:t>
            </a:r>
            <a:r>
              <a:rPr lang="en-US" sz="2400" dirty="0" smtClean="0">
                <a:solidFill>
                  <a:srgbClr val="3333FF"/>
                </a:solidFill>
                <a:latin typeface="Times New Roman" panose="02020603050405020304" pitchFamily="18" charset="0"/>
                <a:cs typeface="Times New Roman" panose="02020603050405020304" pitchFamily="18" charset="0"/>
              </a:rPr>
              <a:t>1-8 March 2016 Initial conditions</a:t>
            </a:r>
            <a:endParaRPr lang="en-US" sz="2400" dirty="0">
              <a:solidFill>
                <a:srgbClr val="3333FF"/>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81000" y="3200400"/>
            <a:ext cx="1295098" cy="369332"/>
          </a:xfrm>
          <a:prstGeom prst="rect">
            <a:avLst/>
          </a:prstGeom>
          <a:noFill/>
        </p:spPr>
        <p:txBody>
          <a:bodyPr wrap="none" rtlCol="0">
            <a:spAutoFit/>
          </a:bodyPr>
          <a:lstStyle/>
          <a:p>
            <a:r>
              <a:rPr lang="en-US" dirty="0" smtClean="0"/>
              <a:t>Operational</a:t>
            </a:r>
            <a:endParaRPr lang="en-US" dirty="0"/>
          </a:p>
        </p:txBody>
      </p:sp>
      <p:sp>
        <p:nvSpPr>
          <p:cNvPr id="5" name="TextBox 4"/>
          <p:cNvSpPr txBox="1"/>
          <p:nvPr/>
        </p:nvSpPr>
        <p:spPr>
          <a:xfrm>
            <a:off x="7039895" y="3200400"/>
            <a:ext cx="1423659" cy="369332"/>
          </a:xfrm>
          <a:prstGeom prst="rect">
            <a:avLst/>
          </a:prstGeom>
          <a:noFill/>
        </p:spPr>
        <p:txBody>
          <a:bodyPr wrap="none" rtlCol="0">
            <a:spAutoFit/>
          </a:bodyPr>
          <a:lstStyle/>
          <a:p>
            <a:r>
              <a:rPr lang="en-US" dirty="0" smtClean="0"/>
              <a:t>Experimental</a:t>
            </a:r>
            <a:endParaRPr lang="en-US" dirty="0"/>
          </a:p>
        </p:txBody>
      </p:sp>
      <p:pic>
        <p:nvPicPr>
          <p:cNvPr id="12" name="Picture 11" descr="nino34.201603.op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414" y="3505200"/>
            <a:ext cx="4142913" cy="3200400"/>
          </a:xfrm>
          <a:prstGeom prst="rect">
            <a:avLst/>
          </a:prstGeom>
        </p:spPr>
      </p:pic>
      <p:pic>
        <p:nvPicPr>
          <p:cNvPr id="13" name="Picture 12" descr="nino34.201603.exp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505200"/>
            <a:ext cx="4142913" cy="3200400"/>
          </a:xfrm>
          <a:prstGeom prst="rect">
            <a:avLst/>
          </a:prstGeom>
        </p:spPr>
      </p:pic>
      <p:cxnSp>
        <p:nvCxnSpPr>
          <p:cNvPr id="14" name="Straight Connector 13"/>
          <p:cNvCxnSpPr/>
          <p:nvPr/>
        </p:nvCxnSpPr>
        <p:spPr>
          <a:xfrm>
            <a:off x="5334000" y="5105400"/>
            <a:ext cx="320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90600" y="5116417"/>
            <a:ext cx="32004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descr="diffocnsstOP.png"/>
          <p:cNvPicPr>
            <a:picLocks noChangeAspect="1"/>
          </p:cNvPicPr>
          <p:nvPr/>
        </p:nvPicPr>
        <p:blipFill rotWithShape="1">
          <a:blip r:embed="rId4">
            <a:extLst>
              <a:ext uri="{28A0092B-C50C-407E-A947-70E740481C1C}">
                <a14:useLocalDpi xmlns:a14="http://schemas.microsoft.com/office/drawing/2010/main" val="0"/>
              </a:ext>
            </a:extLst>
          </a:blip>
          <a:srcRect b="49342"/>
          <a:stretch/>
        </p:blipFill>
        <p:spPr>
          <a:xfrm>
            <a:off x="1676400" y="533400"/>
            <a:ext cx="4601495" cy="3017520"/>
          </a:xfrm>
          <a:prstGeom prst="rect">
            <a:avLst/>
          </a:prstGeom>
        </p:spPr>
      </p:pic>
      <p:sp>
        <p:nvSpPr>
          <p:cNvPr id="17" name="TextBox 16"/>
          <p:cNvSpPr txBox="1"/>
          <p:nvPr/>
        </p:nvSpPr>
        <p:spPr>
          <a:xfrm>
            <a:off x="6188454" y="1066800"/>
            <a:ext cx="2650746" cy="2031325"/>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Noticeably warmer,</a:t>
            </a:r>
          </a:p>
          <a:p>
            <a:r>
              <a:rPr lang="en-US" dirty="0" smtClean="0">
                <a:latin typeface="Times New Roman" panose="02020603050405020304" pitchFamily="18" charset="0"/>
                <a:cs typeface="Times New Roman" panose="02020603050405020304" pitchFamily="18" charset="0"/>
              </a:rPr>
              <a:t>Elimination of the cold bias in all 4 initial months of testing.</a:t>
            </a:r>
          </a:p>
          <a:p>
            <a:r>
              <a:rPr lang="en-US" dirty="0" smtClean="0">
                <a:latin typeface="Times New Roman" panose="02020603050405020304" pitchFamily="18" charset="0"/>
                <a:cs typeface="Times New Roman" panose="02020603050405020304" pitchFamily="18" charset="0"/>
              </a:rPr>
              <a:t>Also, CFSv2 is not an outlier as shown on slide 5 for the ENSO evolution.</a:t>
            </a:r>
            <a:endParaRPr lang="en-US" dirty="0">
              <a:latin typeface="Times New Roman" panose="02020603050405020304" pitchFamily="18" charset="0"/>
              <a:cs typeface="Times New Roman" panose="02020603050405020304" pitchFamily="18" charset="0"/>
            </a:endParaRPr>
          </a:p>
        </p:txBody>
      </p:sp>
      <p:cxnSp>
        <p:nvCxnSpPr>
          <p:cNvPr id="18" name="Straight Arrow Connector 17"/>
          <p:cNvCxnSpPr/>
          <p:nvPr/>
        </p:nvCxnSpPr>
        <p:spPr>
          <a:xfrm flipH="1">
            <a:off x="5638801" y="1524000"/>
            <a:ext cx="549653"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011071" y="2079434"/>
            <a:ext cx="3856329"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Line 4"/>
          <p:cNvSpPr>
            <a:spLocks noChangeShapeType="1"/>
          </p:cNvSpPr>
          <p:nvPr/>
        </p:nvSpPr>
        <p:spPr bwMode="auto">
          <a:xfrm>
            <a:off x="228600" y="4572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20" name="Straight Arrow Connector 19"/>
          <p:cNvCxnSpPr/>
          <p:nvPr/>
        </p:nvCxnSpPr>
        <p:spPr>
          <a:xfrm flipH="1">
            <a:off x="6155947" y="2971800"/>
            <a:ext cx="549653"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11488166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8</a:t>
            </a:fld>
            <a:endParaRPr lang="en-US"/>
          </a:p>
        </p:txBody>
      </p:sp>
      <p:sp>
        <p:nvSpPr>
          <p:cNvPr id="5" name="Title 5"/>
          <p:cNvSpPr txBox="1">
            <a:spLocks/>
          </p:cNvSpPr>
          <p:nvPr/>
        </p:nvSpPr>
        <p:spPr>
          <a:xfrm>
            <a:off x="606617" y="0"/>
            <a:ext cx="8229600" cy="51053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solidFill>
                  <a:srgbClr val="3333FF"/>
                </a:solidFill>
                <a:latin typeface="Times New Roman" panose="02020603050405020304" pitchFamily="18" charset="0"/>
                <a:cs typeface="Times New Roman" panose="02020603050405020304" pitchFamily="18" charset="0"/>
              </a:rPr>
              <a:t>CFSv2: </a:t>
            </a:r>
            <a:r>
              <a:rPr lang="en-US" sz="2400" dirty="0">
                <a:solidFill>
                  <a:srgbClr val="3333FF"/>
                </a:solidFill>
                <a:latin typeface="Times New Roman" panose="02020603050405020304" pitchFamily="18" charset="0"/>
                <a:cs typeface="Times New Roman" panose="02020603050405020304" pitchFamily="18" charset="0"/>
              </a:rPr>
              <a:t>1-8 February </a:t>
            </a:r>
            <a:r>
              <a:rPr lang="en-US" sz="2400" dirty="0" smtClean="0">
                <a:solidFill>
                  <a:srgbClr val="3333FF"/>
                </a:solidFill>
                <a:latin typeface="Times New Roman" panose="02020603050405020304" pitchFamily="18" charset="0"/>
                <a:cs typeface="Times New Roman" panose="02020603050405020304" pitchFamily="18" charset="0"/>
              </a:rPr>
              <a:t>2016 Initial conditions</a:t>
            </a:r>
            <a:endParaRPr lang="en-US" sz="2400" dirty="0">
              <a:solidFill>
                <a:srgbClr val="3333FF"/>
              </a:solidFill>
              <a:latin typeface="Times New Roman" panose="02020603050405020304" pitchFamily="18" charset="0"/>
              <a:cs typeface="Times New Roman" panose="02020603050405020304" pitchFamily="18" charset="0"/>
            </a:endParaRPr>
          </a:p>
        </p:txBody>
      </p:sp>
      <p:pic>
        <p:nvPicPr>
          <p:cNvPr id="8" name="Picture 7" descr="nino34.201602.pro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57400"/>
            <a:ext cx="4142913" cy="3200400"/>
          </a:xfrm>
          <a:prstGeom prst="rect">
            <a:avLst/>
          </a:prstGeom>
        </p:spPr>
      </p:pic>
      <p:pic>
        <p:nvPicPr>
          <p:cNvPr id="9" name="Picture 8" descr="nino34.2016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1764" y="2057400"/>
            <a:ext cx="4142913" cy="3200400"/>
          </a:xfrm>
          <a:prstGeom prst="rect">
            <a:avLst/>
          </a:prstGeom>
        </p:spPr>
      </p:pic>
      <p:sp>
        <p:nvSpPr>
          <p:cNvPr id="10" name="TextBox 9"/>
          <p:cNvSpPr txBox="1"/>
          <p:nvPr/>
        </p:nvSpPr>
        <p:spPr>
          <a:xfrm>
            <a:off x="1568877" y="1676400"/>
            <a:ext cx="1295098" cy="369332"/>
          </a:xfrm>
          <a:prstGeom prst="rect">
            <a:avLst/>
          </a:prstGeom>
          <a:noFill/>
        </p:spPr>
        <p:txBody>
          <a:bodyPr wrap="none" rtlCol="0">
            <a:spAutoFit/>
          </a:bodyPr>
          <a:lstStyle/>
          <a:p>
            <a:r>
              <a:rPr lang="en-US" dirty="0" smtClean="0"/>
              <a:t>Operational</a:t>
            </a:r>
            <a:endParaRPr lang="en-US" dirty="0"/>
          </a:p>
        </p:txBody>
      </p:sp>
      <p:sp>
        <p:nvSpPr>
          <p:cNvPr id="11" name="TextBox 10"/>
          <p:cNvSpPr txBox="1"/>
          <p:nvPr/>
        </p:nvSpPr>
        <p:spPr>
          <a:xfrm>
            <a:off x="6489594" y="1676400"/>
            <a:ext cx="1423659" cy="369332"/>
          </a:xfrm>
          <a:prstGeom prst="rect">
            <a:avLst/>
          </a:prstGeom>
          <a:noFill/>
        </p:spPr>
        <p:txBody>
          <a:bodyPr wrap="none" rtlCol="0">
            <a:spAutoFit/>
          </a:bodyPr>
          <a:lstStyle/>
          <a:p>
            <a:r>
              <a:rPr lang="en-US" dirty="0" smtClean="0"/>
              <a:t>Experimental</a:t>
            </a:r>
            <a:endParaRPr lang="en-US" dirty="0"/>
          </a:p>
        </p:txBody>
      </p:sp>
      <p:cxnSp>
        <p:nvCxnSpPr>
          <p:cNvPr id="12" name="Straight Connector 11"/>
          <p:cNvCxnSpPr/>
          <p:nvPr/>
        </p:nvCxnSpPr>
        <p:spPr>
          <a:xfrm>
            <a:off x="752446" y="3657600"/>
            <a:ext cx="320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37140" y="3657600"/>
            <a:ext cx="32004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Line 4"/>
          <p:cNvSpPr>
            <a:spLocks noChangeShapeType="1"/>
          </p:cNvSpPr>
          <p:nvPr/>
        </p:nvSpPr>
        <p:spPr bwMode="auto">
          <a:xfrm>
            <a:off x="228600" y="510537"/>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Footer Placeholder 2"/>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2939885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D30E913-4939-422B-AE28-67E45B08FA8A}" type="slidenum">
              <a:rPr lang="en-US" smtClean="0"/>
              <a:t>9</a:t>
            </a:fld>
            <a:endParaRPr lang="en-US"/>
          </a:p>
        </p:txBody>
      </p:sp>
      <p:sp>
        <p:nvSpPr>
          <p:cNvPr id="5" name="Title 5"/>
          <p:cNvSpPr txBox="1">
            <a:spLocks/>
          </p:cNvSpPr>
          <p:nvPr/>
        </p:nvSpPr>
        <p:spPr>
          <a:xfrm>
            <a:off x="606617" y="0"/>
            <a:ext cx="8229600" cy="51053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400" dirty="0" smtClean="0">
                <a:solidFill>
                  <a:srgbClr val="3333FF"/>
                </a:solidFill>
                <a:latin typeface="Times New Roman" panose="02020603050405020304" pitchFamily="18" charset="0"/>
                <a:cs typeface="Times New Roman" panose="02020603050405020304" pitchFamily="18" charset="0"/>
              </a:rPr>
              <a:t>CFSv2: </a:t>
            </a:r>
            <a:r>
              <a:rPr lang="en-US" sz="2400" dirty="0">
                <a:solidFill>
                  <a:srgbClr val="3333FF"/>
                </a:solidFill>
                <a:latin typeface="Times New Roman" panose="02020603050405020304" pitchFamily="18" charset="0"/>
                <a:cs typeface="Times New Roman" panose="02020603050405020304" pitchFamily="18" charset="0"/>
              </a:rPr>
              <a:t>1-8 January </a:t>
            </a:r>
            <a:r>
              <a:rPr lang="en-US" sz="2400" dirty="0" smtClean="0">
                <a:solidFill>
                  <a:srgbClr val="3333FF"/>
                </a:solidFill>
                <a:latin typeface="Times New Roman" panose="02020603050405020304" pitchFamily="18" charset="0"/>
                <a:cs typeface="Times New Roman" panose="02020603050405020304" pitchFamily="18" charset="0"/>
              </a:rPr>
              <a:t>2016 Initial conditions</a:t>
            </a:r>
            <a:endParaRPr lang="en-US" sz="2400" dirty="0">
              <a:solidFill>
                <a:srgbClr val="3333FF"/>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568877" y="1383268"/>
            <a:ext cx="1295098" cy="369332"/>
          </a:xfrm>
          <a:prstGeom prst="rect">
            <a:avLst/>
          </a:prstGeom>
          <a:noFill/>
        </p:spPr>
        <p:txBody>
          <a:bodyPr wrap="none" rtlCol="0">
            <a:spAutoFit/>
          </a:bodyPr>
          <a:lstStyle/>
          <a:p>
            <a:r>
              <a:rPr lang="en-US" dirty="0" smtClean="0"/>
              <a:t>Operational</a:t>
            </a:r>
            <a:endParaRPr lang="en-US" dirty="0"/>
          </a:p>
        </p:txBody>
      </p:sp>
      <p:sp>
        <p:nvSpPr>
          <p:cNvPr id="7" name="TextBox 6"/>
          <p:cNvSpPr txBox="1"/>
          <p:nvPr/>
        </p:nvSpPr>
        <p:spPr>
          <a:xfrm>
            <a:off x="6489594" y="1383268"/>
            <a:ext cx="1423659" cy="369332"/>
          </a:xfrm>
          <a:prstGeom prst="rect">
            <a:avLst/>
          </a:prstGeom>
          <a:noFill/>
        </p:spPr>
        <p:txBody>
          <a:bodyPr wrap="none" rtlCol="0">
            <a:spAutoFit/>
          </a:bodyPr>
          <a:lstStyle/>
          <a:p>
            <a:r>
              <a:rPr lang="en-US" dirty="0" smtClean="0"/>
              <a:t>Experimental</a:t>
            </a:r>
            <a:endParaRPr lang="en-US" dirty="0"/>
          </a:p>
        </p:txBody>
      </p:sp>
      <p:pic>
        <p:nvPicPr>
          <p:cNvPr id="8" name="Picture 7" descr="nino34.201601.pro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79" y="1828800"/>
            <a:ext cx="4142913" cy="3200400"/>
          </a:xfrm>
          <a:prstGeom prst="rect">
            <a:avLst/>
          </a:prstGeom>
        </p:spPr>
      </p:pic>
      <p:pic>
        <p:nvPicPr>
          <p:cNvPr id="9" name="Picture 8" descr="nino34.2016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3304" y="1828800"/>
            <a:ext cx="4142913" cy="3200400"/>
          </a:xfrm>
          <a:prstGeom prst="rect">
            <a:avLst/>
          </a:prstGeom>
        </p:spPr>
      </p:pic>
      <p:cxnSp>
        <p:nvCxnSpPr>
          <p:cNvPr id="10" name="Straight Connector 9"/>
          <p:cNvCxnSpPr/>
          <p:nvPr/>
        </p:nvCxnSpPr>
        <p:spPr>
          <a:xfrm>
            <a:off x="5410200" y="3429000"/>
            <a:ext cx="32004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24539" y="3886200"/>
            <a:ext cx="980461" cy="369332"/>
          </a:xfrm>
          <a:prstGeom prst="rect">
            <a:avLst/>
          </a:prstGeom>
          <a:noFill/>
        </p:spPr>
        <p:txBody>
          <a:bodyPr wrap="none" rtlCol="0">
            <a:spAutoFit/>
          </a:bodyPr>
          <a:lstStyle/>
          <a:p>
            <a:r>
              <a:rPr lang="en-US" dirty="0"/>
              <a:t>z</a:t>
            </a:r>
            <a:r>
              <a:rPr lang="en-US" dirty="0" smtClean="0"/>
              <a:t>ero line</a:t>
            </a:r>
            <a:endParaRPr lang="en-US" dirty="0"/>
          </a:p>
        </p:txBody>
      </p:sp>
      <p:cxnSp>
        <p:nvCxnSpPr>
          <p:cNvPr id="13" name="Straight Arrow Connector 12"/>
          <p:cNvCxnSpPr/>
          <p:nvPr/>
        </p:nvCxnSpPr>
        <p:spPr>
          <a:xfrm flipH="1">
            <a:off x="841166" y="4191000"/>
            <a:ext cx="490231"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Line 4"/>
          <p:cNvSpPr>
            <a:spLocks noChangeShapeType="1"/>
          </p:cNvSpPr>
          <p:nvPr/>
        </p:nvSpPr>
        <p:spPr bwMode="auto">
          <a:xfrm>
            <a:off x="228600" y="457200"/>
            <a:ext cx="8686800" cy="0"/>
          </a:xfrm>
          <a:prstGeom prst="line">
            <a:avLst/>
          </a:prstGeom>
          <a:noFill/>
          <a:ln w="41275" cmpd="dbl">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Footer Placeholder 2"/>
          <p:cNvSpPr>
            <a:spLocks noGrp="1"/>
          </p:cNvSpPr>
          <p:nvPr>
            <p:ph type="ftr" sz="quarter" idx="11"/>
          </p:nvPr>
        </p:nvSpPr>
        <p:spPr/>
        <p:txBody>
          <a:bodyPr/>
          <a:lstStyle/>
          <a:p>
            <a:r>
              <a:rPr lang="en-US" smtClean="0"/>
              <a:t>30 March 2016</a:t>
            </a:r>
            <a:endParaRPr lang="en-US"/>
          </a:p>
        </p:txBody>
      </p:sp>
    </p:spTree>
    <p:extLst>
      <p:ext uri="{BB962C8B-B14F-4D97-AF65-F5344CB8AC3E}">
        <p14:creationId xmlns:p14="http://schemas.microsoft.com/office/powerpoint/2010/main" val="3390272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651</TotalTime>
  <Words>608</Words>
  <Application>Microsoft Office PowerPoint</Application>
  <PresentationFormat>On-screen Show (4:3)</PresentationFormat>
  <Paragraphs>127</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 Xue</dc:creator>
  <cp:lastModifiedBy>Suranjana Saha</cp:lastModifiedBy>
  <cp:revision>157</cp:revision>
  <dcterms:created xsi:type="dcterms:W3CDTF">2016-02-09T19:31:59Z</dcterms:created>
  <dcterms:modified xsi:type="dcterms:W3CDTF">2016-03-30T12:37:38Z</dcterms:modified>
</cp:coreProperties>
</file>